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48"/>
  </p:notesMasterIdLst>
  <p:sldIdLst>
    <p:sldId id="264" r:id="rId5"/>
    <p:sldId id="270" r:id="rId6"/>
    <p:sldId id="332" r:id="rId7"/>
    <p:sldId id="258" r:id="rId8"/>
    <p:sldId id="299" r:id="rId9"/>
    <p:sldId id="328" r:id="rId10"/>
    <p:sldId id="498" r:id="rId11"/>
    <p:sldId id="499" r:id="rId12"/>
    <p:sldId id="500" r:id="rId13"/>
    <p:sldId id="501" r:id="rId14"/>
    <p:sldId id="502" r:id="rId15"/>
    <p:sldId id="503" r:id="rId16"/>
    <p:sldId id="478" r:id="rId17"/>
    <p:sldId id="479" r:id="rId18"/>
    <p:sldId id="333" r:id="rId19"/>
    <p:sldId id="504" r:id="rId20"/>
    <p:sldId id="505" r:id="rId21"/>
    <p:sldId id="506" r:id="rId22"/>
    <p:sldId id="507" r:id="rId23"/>
    <p:sldId id="508" r:id="rId24"/>
    <p:sldId id="513" r:id="rId25"/>
    <p:sldId id="480" r:id="rId26"/>
    <p:sldId id="514" r:id="rId27"/>
    <p:sldId id="515" r:id="rId28"/>
    <p:sldId id="516" r:id="rId29"/>
    <p:sldId id="517" r:id="rId30"/>
    <p:sldId id="518" r:id="rId31"/>
    <p:sldId id="490" r:id="rId32"/>
    <p:sldId id="519" r:id="rId33"/>
    <p:sldId id="520" r:id="rId34"/>
    <p:sldId id="521" r:id="rId35"/>
    <p:sldId id="522" r:id="rId36"/>
    <p:sldId id="523" r:id="rId37"/>
    <p:sldId id="524" r:id="rId38"/>
    <p:sldId id="491" r:id="rId39"/>
    <p:sldId id="525" r:id="rId40"/>
    <p:sldId id="526" r:id="rId41"/>
    <p:sldId id="509" r:id="rId42"/>
    <p:sldId id="512" r:id="rId43"/>
    <p:sldId id="527" r:id="rId44"/>
    <p:sldId id="528" r:id="rId45"/>
    <p:sldId id="529" r:id="rId46"/>
    <p:sldId id="530" r:id="rId47"/>
    <p:sldId id="531" r:id="rId48"/>
    <p:sldId id="488" r:id="rId49"/>
    <p:sldId id="492" r:id="rId50"/>
    <p:sldId id="268" r:id="rId51"/>
    <p:sldId id="331" r:id="rId52"/>
    <p:sldId id="335" r:id="rId53"/>
    <p:sldId id="329" r:id="rId54"/>
    <p:sldId id="493" r:id="rId55"/>
    <p:sldId id="330" r:id="rId56"/>
    <p:sldId id="494" r:id="rId57"/>
    <p:sldId id="298" r:id="rId58"/>
    <p:sldId id="300" r:id="rId59"/>
    <p:sldId id="535" r:id="rId60"/>
    <p:sldId id="303" r:id="rId61"/>
    <p:sldId id="306" r:id="rId62"/>
    <p:sldId id="307" r:id="rId63"/>
    <p:sldId id="532" r:id="rId64"/>
    <p:sldId id="293" r:id="rId65"/>
    <p:sldId id="295" r:id="rId66"/>
    <p:sldId id="536" r:id="rId67"/>
    <p:sldId id="296" r:id="rId68"/>
    <p:sldId id="537" r:id="rId69"/>
    <p:sldId id="422" r:id="rId70"/>
    <p:sldId id="321" r:id="rId71"/>
    <p:sldId id="420" r:id="rId72"/>
    <p:sldId id="424" r:id="rId73"/>
    <p:sldId id="425" r:id="rId74"/>
    <p:sldId id="423" r:id="rId75"/>
    <p:sldId id="426" r:id="rId76"/>
    <p:sldId id="427" r:id="rId77"/>
    <p:sldId id="428" r:id="rId78"/>
    <p:sldId id="429" r:id="rId79"/>
    <p:sldId id="439" r:id="rId80"/>
    <p:sldId id="437" r:id="rId81"/>
    <p:sldId id="438" r:id="rId82"/>
    <p:sldId id="431" r:id="rId83"/>
    <p:sldId id="450" r:id="rId84"/>
    <p:sldId id="451" r:id="rId85"/>
    <p:sldId id="452" r:id="rId86"/>
    <p:sldId id="443" r:id="rId87"/>
    <p:sldId id="430" r:id="rId88"/>
    <p:sldId id="445" r:id="rId89"/>
    <p:sldId id="444" r:id="rId90"/>
    <p:sldId id="446" r:id="rId91"/>
    <p:sldId id="448" r:id="rId92"/>
    <p:sldId id="453" r:id="rId93"/>
    <p:sldId id="449" r:id="rId94"/>
    <p:sldId id="455" r:id="rId95"/>
    <p:sldId id="456" r:id="rId96"/>
    <p:sldId id="457" r:id="rId97"/>
    <p:sldId id="460" r:id="rId98"/>
    <p:sldId id="461" r:id="rId99"/>
    <p:sldId id="463" r:id="rId100"/>
    <p:sldId id="462" r:id="rId101"/>
    <p:sldId id="464" r:id="rId102"/>
    <p:sldId id="465" r:id="rId103"/>
    <p:sldId id="466" r:id="rId104"/>
    <p:sldId id="468" r:id="rId105"/>
    <p:sldId id="467" r:id="rId106"/>
    <p:sldId id="469" r:id="rId107"/>
    <p:sldId id="470" r:id="rId108"/>
    <p:sldId id="471" r:id="rId109"/>
    <p:sldId id="472" r:id="rId110"/>
    <p:sldId id="473" r:id="rId111"/>
    <p:sldId id="476" r:id="rId112"/>
    <p:sldId id="477" r:id="rId113"/>
    <p:sldId id="474" r:id="rId114"/>
    <p:sldId id="354" r:id="rId115"/>
    <p:sldId id="496" r:id="rId116"/>
    <p:sldId id="351" r:id="rId117"/>
    <p:sldId id="350" r:id="rId118"/>
    <p:sldId id="352" r:id="rId119"/>
    <p:sldId id="353" r:id="rId120"/>
    <p:sldId id="355" r:id="rId121"/>
    <p:sldId id="356" r:id="rId122"/>
    <p:sldId id="497" r:id="rId123"/>
    <p:sldId id="357" r:id="rId124"/>
    <p:sldId id="358" r:id="rId125"/>
    <p:sldId id="342" r:id="rId126"/>
    <p:sldId id="360" r:id="rId127"/>
    <p:sldId id="359" r:id="rId128"/>
    <p:sldId id="361" r:id="rId129"/>
    <p:sldId id="481" r:id="rId130"/>
    <p:sldId id="482" r:id="rId131"/>
    <p:sldId id="483" r:id="rId132"/>
    <p:sldId id="484" r:id="rId133"/>
    <p:sldId id="485" r:id="rId134"/>
    <p:sldId id="487" r:id="rId135"/>
    <p:sldId id="486" r:id="rId136"/>
    <p:sldId id="410" r:id="rId137"/>
    <p:sldId id="338" r:id="rId138"/>
    <p:sldId id="538" r:id="rId139"/>
    <p:sldId id="539" r:id="rId140"/>
    <p:sldId id="540" r:id="rId141"/>
    <p:sldId id="544" r:id="rId142"/>
    <p:sldId id="545" r:id="rId143"/>
    <p:sldId id="546" r:id="rId144"/>
    <p:sldId id="547" r:id="rId145"/>
    <p:sldId id="548" r:id="rId146"/>
    <p:sldId id="542" r:id="rId147"/>
  </p:sldIdLst>
  <p:sldSz cx="12192000" cy="6858000"/>
  <p:notesSz cx="6858000" cy="9144000"/>
  <p:embeddedFontLst>
    <p:embeddedFont>
      <p:font typeface="Maplestory OTF" panose="020B0600000101010101" charset="-127"/>
      <p:regular r:id="rId149"/>
      <p:bold r:id="rId150"/>
    </p:embeddedFont>
    <p:embeddedFont>
      <p:font typeface="Maplestory OTF Light" panose="020B0600000101010101" charset="-127"/>
      <p:regular r:id="rId151"/>
    </p:embeddedFont>
    <p:embeddedFont>
      <p:font typeface="나눔손글씨 중학생" panose="020B0600000101010101" charset="-127"/>
      <p:regular r:id="rId152"/>
    </p:embeddedFont>
    <p:embeddedFont>
      <p:font typeface="Cambria Math" panose="02040503050406030204" pitchFamily="18" charset="0"/>
      <p:regular r:id="rId153"/>
    </p:embeddedFont>
    <p:embeddedFont>
      <p:font typeface="나눔스퀘어_ac" panose="020B0600000101010101" pitchFamily="50" charset="-127"/>
      <p:regular r:id="rId154"/>
    </p:embeddedFont>
    <p:embeddedFont>
      <p:font typeface="맑은 고딕" panose="020B0503020000020004" pitchFamily="50" charset="-127"/>
      <p:regular r:id="rId155"/>
      <p:bold r:id="rId156"/>
    </p:embeddedFont>
    <p:embeddedFont>
      <p:font typeface="메이플스토리" panose="02000300000000000000" pitchFamily="2" charset="-127"/>
      <p:regular r:id="rId157"/>
      <p:bold r:id="rId1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EAB"/>
    <a:srgbClr val="85B84C"/>
    <a:srgbClr val="B8D4DE"/>
    <a:srgbClr val="D5D5D5"/>
    <a:srgbClr val="EBF7FC"/>
    <a:srgbClr val="F7C4E3"/>
    <a:srgbClr val="FFFFFE"/>
    <a:srgbClr val="E8F6F0"/>
    <a:srgbClr val="49CC90"/>
    <a:srgbClr val="FCE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>
      <p:cViewPr varScale="1">
        <p:scale>
          <a:sx n="77" d="100"/>
          <a:sy n="77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font" Target="fonts/font1.fntdata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font" Target="fonts/font2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font" Target="fonts/font3.fntdata"/><Relationship Id="rId156" Type="http://schemas.openxmlformats.org/officeDocument/2006/relationships/font" Target="fonts/font8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font" Target="fonts/font9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font" Target="fonts/font5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font" Target="fonts/font6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C0181-EC77-44D0-996C-A886BFDD6370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B896A-7F53-4B7F-8541-15DBE5195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0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834A6-D51D-4001-BD2A-A1BAB8782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87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CA0DB5-8062-4FE2-B8DC-17A1B9CF5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84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7482A8-63A9-4CA8-9C2B-B88A5713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E8861-7CE9-4045-9A9D-A38AFD2151BE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39E77-22E1-4CC2-B15F-FBD9E7BD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0C53A5-BB7F-4DEE-97C9-2A820139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DA4D60-1906-491A-B04E-BA67E3853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2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ED7E7-235A-49A1-A315-470A49F6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33400"/>
            <a:ext cx="9118600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1A0AC-F87C-4521-A584-0DD1FF71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373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1A0AC-F87C-4521-A584-0DD1FF71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0CF54-FE63-4309-81B6-88F13D68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E8861-7CE9-4045-9A9D-A38AFD2151BE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82D27-A9F7-4E4D-BB32-55486498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96814A-AF47-4733-B0F3-B7AF8767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DA4D60-1906-491A-B04E-BA67E38533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172095D-49D3-4BDF-91CA-2C2B94BAC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33400"/>
            <a:ext cx="9118600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990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4E2D3-8EF5-4C4D-96D6-9C8DF04EA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8400" y="1635125"/>
            <a:ext cx="4813300" cy="4351338"/>
          </a:xfrm>
          <a:solidFill>
            <a:schemeClr val="bg1">
              <a:lumMod val="95000"/>
              <a:alpha val="25000"/>
            </a:schemeClr>
          </a:solidFill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71F4EB-667A-4F33-9B35-933FF56B7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5700" y="1635125"/>
            <a:ext cx="4813300" cy="4351338"/>
          </a:xfrm>
          <a:solidFill>
            <a:schemeClr val="bg1">
              <a:lumMod val="95000"/>
              <a:alpha val="25000"/>
            </a:schemeClr>
          </a:solidFill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9600B2F-716C-4006-A8B1-3AEF5B00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00" y="533400"/>
            <a:ext cx="9118600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7233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ED7E7-235A-49A1-A315-470A49F6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33400"/>
            <a:ext cx="9118600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1A0AC-F87C-4521-A584-0DD1FF71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17526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0C54D-ABA6-4C86-B5AE-D58E7543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AD3825-7941-4B10-A820-7BEDE1C35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A0DE6-E216-4FCB-93AB-CE2D2DADD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31C2CA-3751-4E29-8DE8-5EDACA277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BF9DD4-0924-4381-89D5-D6A274F04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231424-EB9A-4767-A827-5E9483583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E8861-7CE9-4045-9A9D-A38AFD2151BE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EAD820-5281-4E12-A755-409CC62F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F842F3-66F7-4C43-B663-F97C17DA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DA4D60-1906-491A-B04E-BA67E3853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8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B550F9-F2DF-4604-82C9-231F7492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044B5-B6F0-476F-8C0C-B47072EC7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7B173E-3806-4EF0-AA9C-C4AC8767818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912" y="116564"/>
            <a:ext cx="584205" cy="5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5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61" r:id="rId5"/>
    <p:sldLayoutId id="214748365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58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16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16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microsoft.com/office/2007/relationships/hdphoto" Target="../media/hdphoto9.wdp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20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3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30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9.png"/><Relationship Id="rId7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9.png"/><Relationship Id="rId7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9.png"/><Relationship Id="rId7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9.png"/><Relationship Id="rId7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9.png"/><Relationship Id="rId7" Type="http://schemas.openxmlformats.org/officeDocument/2006/relationships/image" Target="../media/image1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9.png"/><Relationship Id="rId7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9.png"/><Relationship Id="rId7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9.png"/><Relationship Id="rId7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9.png"/><Relationship Id="rId7" Type="http://schemas.openxmlformats.org/officeDocument/2006/relationships/image" Target="../media/image1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9.png"/><Relationship Id="rId7" Type="http://schemas.openxmlformats.org/officeDocument/2006/relationships/image" Target="../media/image1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9.png"/><Relationship Id="rId7" Type="http://schemas.openxmlformats.org/officeDocument/2006/relationships/image" Target="../media/image1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9.png"/><Relationship Id="rId7" Type="http://schemas.openxmlformats.org/officeDocument/2006/relationships/image" Target="../media/image1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1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29.png"/><Relationship Id="rId4" Type="http://schemas.openxmlformats.org/officeDocument/2006/relationships/image" Target="../media/image12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29.png"/><Relationship Id="rId4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EE37E-28ED-45A7-8730-F4100881E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8336"/>
            <a:ext cx="9144000" cy="1220664"/>
          </a:xfrm>
        </p:spPr>
        <p:txBody>
          <a:bodyPr>
            <a:no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예측 기상</a:t>
            </a:r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발전량을 활용한</a:t>
            </a:r>
            <a:b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태양광 발전량 예측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59CF587-E5D7-D6C1-6F6F-AAC696C4569B}"/>
              </a:ext>
            </a:extLst>
          </p:cNvPr>
          <p:cNvSpPr txBox="1">
            <a:spLocks/>
          </p:cNvSpPr>
          <p:nvPr/>
        </p:nvSpPr>
        <p:spPr>
          <a:xfrm>
            <a:off x="8341415" y="3908834"/>
            <a:ext cx="4300847" cy="19032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1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이정환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김동환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권가민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박준영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박채원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793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F8780C8D-9ADD-170A-E87D-EC8EB7DC7A5D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05039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주차 되새김질</a:t>
            </a:r>
          </a:p>
        </p:txBody>
      </p:sp>
      <p:pic>
        <p:nvPicPr>
          <p:cNvPr id="5" name="그림 4" descr="패턴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61D3AB83-9EF8-A39D-E636-4150F892C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4" y="1627422"/>
            <a:ext cx="10623191" cy="46599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09F9C1-1A7D-7E72-E2D7-32C59977ADE0}"/>
              </a:ext>
            </a:extLst>
          </p:cNvPr>
          <p:cNvSpPr/>
          <p:nvPr/>
        </p:nvSpPr>
        <p:spPr>
          <a:xfrm>
            <a:off x="3872204" y="1567656"/>
            <a:ext cx="7732210" cy="39514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DB662-DEFF-7801-4F87-F9248EA0AB3A}"/>
              </a:ext>
            </a:extLst>
          </p:cNvPr>
          <p:cNvSpPr txBox="1"/>
          <p:nvPr/>
        </p:nvSpPr>
        <p:spPr>
          <a:xfrm>
            <a:off x="3719578" y="3061587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5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종 모델의 예측량과 발전량은 굉장히 높은 상관관계를 가짐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5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개 모델 중 가장 낮은 상관관계를 보임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16BDA-4378-6CF2-4BC3-5F67BA2F74C8}"/>
              </a:ext>
            </a:extLst>
          </p:cNvPr>
          <p:cNvSpPr txBox="1"/>
          <p:nvPr/>
        </p:nvSpPr>
        <p:spPr>
          <a:xfrm>
            <a:off x="1832349" y="953183"/>
            <a:ext cx="6845119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10-11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월 상관관계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히트맵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024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구조적 베이지안 시계열 방법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(BSTS)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2A1F87-8921-5081-4F74-19A177D4D672}"/>
                  </a:ext>
                </a:extLst>
              </p:cNvPr>
              <p:cNvSpPr txBox="1"/>
              <p:nvPr/>
            </p:nvSpPr>
            <p:spPr>
              <a:xfrm>
                <a:off x="4258037" y="2585416"/>
                <a:ext cx="3675926" cy="1292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sz="2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sz="2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sz="2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sz="2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6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ko-KR" altLang="en-US" sz="2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sz="2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sz="2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sz="2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ko-KR" altLang="en-US" sz="2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6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ko-KR" altLang="en-US" sz="2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en-US" sz="2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2A1F87-8921-5081-4F74-19A177D4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037" y="2585416"/>
                <a:ext cx="3675926" cy="1292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2906239-04EA-4EA5-D263-E9F1A4BC54C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7874F-BF40-DDE9-5618-16495E59C583}"/>
              </a:ext>
            </a:extLst>
          </p:cNvPr>
          <p:cNvSpPr txBox="1"/>
          <p:nvPr/>
        </p:nvSpPr>
        <p:spPr>
          <a:xfrm>
            <a:off x="2297578" y="5052451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사용자는 추세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계절성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회귀요소를 선택적으로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활용하여 데이터의 구조를 고려할 수 있음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74FE0C-A284-02B4-B8C4-1C8142BAA8F6}"/>
                  </a:ext>
                </a:extLst>
              </p:cNvPr>
              <p:cNvSpPr txBox="1"/>
              <p:nvPr/>
            </p:nvSpPr>
            <p:spPr>
              <a:xfrm>
                <a:off x="8403704" y="2761724"/>
                <a:ext cx="1828317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200" b="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22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200" dirty="0"/>
                  <a:t> </a:t>
                </a:r>
                <a:r>
                  <a:rPr lang="en-US" altLang="ko-KR" sz="2200" dirty="0"/>
                  <a:t>: </a:t>
                </a:r>
                <a:r>
                  <a:rPr lang="ko-KR" altLang="en-US" sz="22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추세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200" b="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200" b="0" i="0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ko-KR" altLang="en-US" sz="22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계절성</a:t>
                </a:r>
                <a:endParaRPr lang="ko-KR" altLang="en-US" sz="2200" dirty="0"/>
              </a:p>
              <a:p>
                <a14:m>
                  <m:oMath xmlns:m="http://schemas.openxmlformats.org/officeDocument/2006/math">
                    <m:r>
                      <a:rPr lang="ko-KR" altLang="en-US" sz="2200" b="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2200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200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회귀계수</a:t>
                </a:r>
                <a:endParaRPr lang="ko-KR" altLang="en-US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74FE0C-A284-02B4-B8C4-1C8142BAA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704" y="2761724"/>
                <a:ext cx="1828317" cy="1107996"/>
              </a:xfrm>
              <a:prstGeom prst="rect">
                <a:avLst/>
              </a:prstGeom>
              <a:blipFill>
                <a:blip r:embed="rId5"/>
                <a:stretch>
                  <a:fillRect l="-2341" t="-4945" b="-104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7096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구조적 베이지안 시계열 방법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(BSTS)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16DA57D5-3261-F0DE-6BCB-5744A20A088D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F77C-408A-E550-8194-981F40EE18B4}"/>
              </a:ext>
            </a:extLst>
          </p:cNvPr>
          <p:cNvSpPr txBox="1"/>
          <p:nvPr/>
        </p:nvSpPr>
        <p:spPr>
          <a:xfrm>
            <a:off x="1766914" y="1561928"/>
            <a:ext cx="289367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Spike-Slab prior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24C66E-A087-6869-8F20-36F87F7688FB}"/>
              </a:ext>
            </a:extLst>
          </p:cNvPr>
          <p:cNvSpPr txBox="1"/>
          <p:nvPr/>
        </p:nvSpPr>
        <p:spPr>
          <a:xfrm>
            <a:off x="2297578" y="2097203"/>
            <a:ext cx="7596844" cy="116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사전 분포 중 하나로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모델의 변수 선택 혹은 변수 중요도를 고려하는 데 사용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특히 회귀 모델에서 다수의 변수 중 어떤 것이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모델에 유의미한 영향을 미치는지를 판단하고자 할 때 유용</a:t>
            </a:r>
          </a:p>
        </p:txBody>
      </p:sp>
    </p:spTree>
    <p:extLst>
      <p:ext uri="{BB962C8B-B14F-4D97-AF65-F5344CB8AC3E}">
        <p14:creationId xmlns:p14="http://schemas.microsoft.com/office/powerpoint/2010/main" val="41518085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구조적 베이지안 시계열 방법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(BSTS)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2906239-04EA-4EA5-D263-E9F1A4BC54C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7874F-BF40-DDE9-5618-16495E59C583}"/>
              </a:ext>
            </a:extLst>
          </p:cNvPr>
          <p:cNvSpPr txBox="1"/>
          <p:nvPr/>
        </p:nvSpPr>
        <p:spPr>
          <a:xfrm>
            <a:off x="2297578" y="5052451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BSTS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에서는 회귀요소에 해당 사전 분포를 설정하고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MCMC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통해 회귀계수를 추정하여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시점마다 다른 계수가 추정됨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ED012-326C-43C3-21AC-7AAAF5E43EA5}"/>
                  </a:ext>
                </a:extLst>
              </p:cNvPr>
              <p:cNvSpPr txBox="1"/>
              <p:nvPr/>
            </p:nvSpPr>
            <p:spPr>
              <a:xfrm>
                <a:off x="3048965" y="4154795"/>
                <a:ext cx="6094070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ko-KR" alt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ko-KR" alt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  <m:sup>
                            <m:r>
                              <a:rPr lang="ko-KR" alt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ko-KR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en-US" sz="2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2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sz="2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ko-KR" altLang="en-US" sz="2600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r>
                          <a:rPr lang="ko-KR" alt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ko-KR" alt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ko-KR" altLang="en-US" sz="26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  <m:sup>
                            <m:r>
                              <a:rPr lang="ko-KR" alt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ED012-326C-43C3-21AC-7AAAF5E43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65" y="4154795"/>
                <a:ext cx="609407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16DA57D5-3261-F0DE-6BCB-5744A20A088D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F77C-408A-E550-8194-981F40EE18B4}"/>
              </a:ext>
            </a:extLst>
          </p:cNvPr>
          <p:cNvSpPr txBox="1"/>
          <p:nvPr/>
        </p:nvSpPr>
        <p:spPr>
          <a:xfrm>
            <a:off x="1766914" y="1561928"/>
            <a:ext cx="289367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Spike-Slab prior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24C66E-A087-6869-8F20-36F87F7688FB}"/>
              </a:ext>
            </a:extLst>
          </p:cNvPr>
          <p:cNvSpPr txBox="1"/>
          <p:nvPr/>
        </p:nvSpPr>
        <p:spPr>
          <a:xfrm>
            <a:off x="2297578" y="2097203"/>
            <a:ext cx="7596844" cy="116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사전 분포 중 하나로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모델의 변수 선택 혹은 변수 중요도를 고려하는 데 사용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특히 회귀 모델에서 다수의 변수 중 어떤 것이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모델에 유의미한 영향을 미치는지를 판단하고자 할 때 유용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78EAAA-E146-FEC8-9EB8-21D2A59EB8DB}"/>
                  </a:ext>
                </a:extLst>
              </p:cNvPr>
              <p:cNvSpPr txBox="1"/>
              <p:nvPr/>
            </p:nvSpPr>
            <p:spPr>
              <a:xfrm>
                <a:off x="3048965" y="3498730"/>
                <a:ext cx="60940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𝐿𝑒𝑡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  <a:latin typeface="메이플스토리" panose="02000300000000000000" pitchFamily="2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𝐿𝑒𝑡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𝑑𝑒𝑛𝑜𝑡𝑒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𝑠𝑢𝑏𝑠𝑒𝑡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𝑒𝑙𝑒𝑚𝑒𝑛𝑡𝑠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ko-KR" altLang="en-US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  <a:latin typeface="메이플스토리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78EAAA-E146-FEC8-9EB8-21D2A59E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65" y="3498730"/>
                <a:ext cx="6094070" cy="646331"/>
              </a:xfrm>
              <a:prstGeom prst="rect">
                <a:avLst/>
              </a:prstGeom>
              <a:blipFill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4807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구조적 베이지안 시계열 방법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(BSTS)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2906239-04EA-4EA5-D263-E9F1A4BC54C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7874F-BF40-DDE9-5618-16495E59C583}"/>
              </a:ext>
            </a:extLst>
          </p:cNvPr>
          <p:cNvSpPr txBox="1"/>
          <p:nvPr/>
        </p:nvSpPr>
        <p:spPr>
          <a:xfrm>
            <a:off x="2297578" y="5052451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BSTS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에서는 회귀요소에 해당 사전 분포를 설정하고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MCMC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통해 회귀계수를 추정하여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시점마다 다른 계수가 추정됨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ED012-326C-43C3-21AC-7AAAF5E43EA5}"/>
                  </a:ext>
                </a:extLst>
              </p:cNvPr>
              <p:cNvSpPr txBox="1"/>
              <p:nvPr/>
            </p:nvSpPr>
            <p:spPr>
              <a:xfrm>
                <a:off x="3048965" y="4154795"/>
                <a:ext cx="6094070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𝛽</m:t>
                        </m:r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𝜖</m:t>
                            </m:r>
                          </m:sub>
                          <m:sup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r>
                  <a:rPr kumimoji="0" lang="ko-KR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𝜖</m:t>
                        </m:r>
                      </m:sub>
                      <m:sup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bSup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𝜖</m:t>
                            </m:r>
                          </m:sub>
                          <m:sup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bSup>
                      </m:e>
                      <m:e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ko-KR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ED012-326C-43C3-21AC-7AAAF5E43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65" y="4154795"/>
                <a:ext cx="609407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16DA57D5-3261-F0DE-6BCB-5744A20A088D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F77C-408A-E550-8194-981F40EE18B4}"/>
              </a:ext>
            </a:extLst>
          </p:cNvPr>
          <p:cNvSpPr txBox="1"/>
          <p:nvPr/>
        </p:nvSpPr>
        <p:spPr>
          <a:xfrm>
            <a:off x="1766914" y="1561928"/>
            <a:ext cx="289367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Spike-Slab prior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24C66E-A087-6869-8F20-36F87F7688FB}"/>
              </a:ext>
            </a:extLst>
          </p:cNvPr>
          <p:cNvSpPr txBox="1"/>
          <p:nvPr/>
        </p:nvSpPr>
        <p:spPr>
          <a:xfrm>
            <a:off x="2297578" y="2097203"/>
            <a:ext cx="7596844" cy="116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사전 분포 중 하나로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모델의 변수 선택 혹은 변수 중요도를 고려하는 데 사용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특히 회귀 모델에서 다수의 변수 중 어떤 것이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모델에 유의미한 영향을 미치는지를 판단하고자 할 때 유용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78EAAA-E146-FEC8-9EB8-21D2A59EB8DB}"/>
                  </a:ext>
                </a:extLst>
              </p:cNvPr>
              <p:cNvSpPr txBox="1"/>
              <p:nvPr/>
            </p:nvSpPr>
            <p:spPr>
              <a:xfrm>
                <a:off x="3048965" y="3498730"/>
                <a:ext cx="60940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𝐿𝑒𝑡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𝑖𝑓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ko-KR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0, 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𝑎𝑛𝑑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𝑖𝑓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나눔손글씨 중학생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𝐿𝑒𝑡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𝑑𝑒𝑛𝑜𝑡𝑒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𝑡h𝑒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𝑠𝑢𝑏𝑠𝑒𝑡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𝑜𝑓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𝑒𝑙𝑒𝑚𝑒𝑛𝑡𝑠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𝑜𝑓</m:t>
                      </m:r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𝛽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𝑤h𝑒𝑟𝑒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78EAAA-E146-FEC8-9EB8-21D2A59E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65" y="3498730"/>
                <a:ext cx="6094070" cy="646331"/>
              </a:xfrm>
              <a:prstGeom prst="rect">
                <a:avLst/>
              </a:prstGeom>
              <a:blipFill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31F044EF-B623-6B71-A2F5-71EEE58E1A61}"/>
              </a:ext>
            </a:extLst>
          </p:cNvPr>
          <p:cNvSpPr/>
          <p:nvPr/>
        </p:nvSpPr>
        <p:spPr>
          <a:xfrm>
            <a:off x="-27417" y="1567656"/>
            <a:ext cx="12350046" cy="54263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CBD860-2030-A382-CA37-07E6BF262856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9AE4635-4303-1376-8252-42013574A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83453"/>
              </p:ext>
            </p:extLst>
          </p:nvPr>
        </p:nvGraphicFramePr>
        <p:xfrm>
          <a:off x="495298" y="1819398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9020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21A78B5-D19D-454C-5006-3CF759112BF8}"/>
              </a:ext>
            </a:extLst>
          </p:cNvPr>
          <p:cNvSpPr txBox="1"/>
          <p:nvPr/>
        </p:nvSpPr>
        <p:spPr>
          <a:xfrm>
            <a:off x="2297578" y="334225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주차에서 모두의 예상을 깨고 성능이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번째로 좋았던 회귀모델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회귀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를 반영하면서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추세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계절성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을 반영하면서 거기에 </a:t>
            </a:r>
            <a:r>
              <a:rPr lang="ko-KR" altLang="en-US" sz="2200" dirty="0" err="1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베이즈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?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B46A971-6F96-77E9-F1D1-5F89A55A5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49" b="99595" l="2353" r="92157">
                        <a14:foregroundMark x1="24314" y1="42915" x2="24314" y2="42915"/>
                        <a14:foregroundMark x1="27059" y1="19028" x2="19216" y2="40081"/>
                        <a14:foregroundMark x1="21961" y1="44130" x2="49020" y2="59109"/>
                        <a14:foregroundMark x1="47059" y1="51012" x2="76471" y2="62753"/>
                        <a14:foregroundMark x1="69412" y1="57085" x2="84314" y2="60324"/>
                        <a14:foregroundMark x1="79608" y1="76518" x2="76471" y2="91498"/>
                        <a14:foregroundMark x1="51765" y1="82186" x2="34118" y2="91498"/>
                        <a14:foregroundMark x1="11765" y1="61943" x2="10196" y2="79757"/>
                        <a14:foregroundMark x1="4314" y1="41700" x2="2353" y2="70850"/>
                        <a14:foregroundMark x1="7843" y1="88259" x2="21961" y2="98785"/>
                        <a14:foregroundMark x1="20392" y1="94332" x2="53725" y2="96761"/>
                        <a14:foregroundMark x1="40000" y1="94737" x2="73333" y2="96356"/>
                        <a14:foregroundMark x1="4314" y1="82996" x2="6667" y2="95547"/>
                        <a14:foregroundMark x1="34510" y1="4049" x2="34510" y2="4049"/>
                        <a14:foregroundMark x1="29020" y1="30364" x2="20000" y2="30364"/>
                        <a14:foregroundMark x1="33725" y1="31984" x2="51373" y2="43725"/>
                        <a14:foregroundMark x1="41569" y1="26316" x2="56078" y2="36032"/>
                        <a14:foregroundMark x1="47843" y1="26316" x2="73333" y2="44939"/>
                        <a14:foregroundMark x1="76078" y1="30364" x2="85098" y2="41296"/>
                        <a14:foregroundMark x1="83922" y1="28745" x2="29804" y2="31984"/>
                        <a14:foregroundMark x1="40784" y1="26721" x2="72941" y2="27126"/>
                        <a14:foregroundMark x1="30196" y1="25911" x2="51765" y2="25506"/>
                        <a14:foregroundMark x1="51765" y1="25506" x2="51765" y2="25506"/>
                        <a14:foregroundMark x1="33725" y1="26316" x2="49020" y2="21457"/>
                        <a14:foregroundMark x1="70980" y1="29555" x2="80392" y2="40891"/>
                        <a14:foregroundMark x1="91765" y1="29555" x2="74902" y2="46154"/>
                        <a14:foregroundMark x1="81569" y1="25506" x2="72157" y2="41700"/>
                        <a14:foregroundMark x1="88235" y1="27530" x2="85882" y2="46964"/>
                        <a14:foregroundMark x1="85882" y1="46964" x2="85882" y2="46964"/>
                        <a14:foregroundMark x1="83137" y1="27530" x2="67059" y2="29555"/>
                        <a14:foregroundMark x1="87059" y1="25506" x2="67843" y2="25506"/>
                        <a14:foregroundMark x1="45882" y1="23482" x2="27451" y2="28340"/>
                        <a14:foregroundMark x1="30588" y1="35223" x2="60000" y2="44939"/>
                        <a14:foregroundMark x1="60000" y1="44939" x2="60000" y2="44939"/>
                        <a14:foregroundMark x1="32157" y1="24291" x2="52549" y2="22672"/>
                        <a14:foregroundMark x1="92549" y1="32794" x2="88627" y2="38462"/>
                        <a14:foregroundMark x1="52941" y1="35628" x2="61961" y2="41700"/>
                        <a14:foregroundMark x1="47843" y1="23077" x2="36471" y2="21457"/>
                        <a14:foregroundMark x1="36471" y1="94332" x2="64706" y2="99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0" y="3685648"/>
            <a:ext cx="2526194" cy="244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662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구조적 베이지안 시계열 방법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(BSTS)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2906239-04EA-4EA5-D263-E9F1A4BC54C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7874F-BF40-DDE9-5618-16495E59C583}"/>
              </a:ext>
            </a:extLst>
          </p:cNvPr>
          <p:cNvSpPr txBox="1"/>
          <p:nvPr/>
        </p:nvSpPr>
        <p:spPr>
          <a:xfrm>
            <a:off x="2297578" y="5052451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BSTS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에서는 회귀요소에 해당 사전 분포를 설정하고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MCMC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통해 회귀계수를 추정하여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시점마다 다른 계수가 추정됨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ED012-326C-43C3-21AC-7AAAF5E43EA5}"/>
                  </a:ext>
                </a:extLst>
              </p:cNvPr>
              <p:cNvSpPr txBox="1"/>
              <p:nvPr/>
            </p:nvSpPr>
            <p:spPr>
              <a:xfrm>
                <a:off x="3048965" y="4154795"/>
                <a:ext cx="6094070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𝛽</m:t>
                        </m:r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𝜖</m:t>
                            </m:r>
                          </m:sub>
                          <m:sup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r>
                  <a:rPr kumimoji="0" lang="ko-KR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𝜖</m:t>
                        </m:r>
                      </m:sub>
                      <m:sup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bSup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𝜖</m:t>
                            </m:r>
                          </m:sub>
                          <m:sup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bSup>
                      </m:e>
                      <m:e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ko-KR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ED012-326C-43C3-21AC-7AAAF5E43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65" y="4154795"/>
                <a:ext cx="609407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16DA57D5-3261-F0DE-6BCB-5744A20A088D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F77C-408A-E550-8194-981F40EE18B4}"/>
              </a:ext>
            </a:extLst>
          </p:cNvPr>
          <p:cNvSpPr txBox="1"/>
          <p:nvPr/>
        </p:nvSpPr>
        <p:spPr>
          <a:xfrm>
            <a:off x="1766914" y="1561928"/>
            <a:ext cx="289367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Spike-Slab prior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24C66E-A087-6869-8F20-36F87F7688FB}"/>
              </a:ext>
            </a:extLst>
          </p:cNvPr>
          <p:cNvSpPr txBox="1"/>
          <p:nvPr/>
        </p:nvSpPr>
        <p:spPr>
          <a:xfrm>
            <a:off x="2297578" y="2097203"/>
            <a:ext cx="7596844" cy="116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사전 분포 중 하나로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모델의 변수 선택 혹은 변수 중요도를 고려하는 데 사용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특히 회귀 모델에서 다수의 변수 중 어떤 것이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모델에 유의미한 영향을 미치는지를 판단하고자 할 때 유용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78EAAA-E146-FEC8-9EB8-21D2A59EB8DB}"/>
                  </a:ext>
                </a:extLst>
              </p:cNvPr>
              <p:cNvSpPr txBox="1"/>
              <p:nvPr/>
            </p:nvSpPr>
            <p:spPr>
              <a:xfrm>
                <a:off x="3048965" y="3498730"/>
                <a:ext cx="60940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𝐿𝑒𝑡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𝑖𝑓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ko-KR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0, 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𝑎𝑛𝑑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𝑖𝑓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나눔손글씨 중학생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𝐿𝑒𝑡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𝑑𝑒𝑛𝑜𝑡𝑒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𝑡h𝑒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𝑠𝑢𝑏𝑠𝑒𝑡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𝑜𝑓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𝑒𝑙𝑒𝑚𝑒𝑛𝑡𝑠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𝑜𝑓</m:t>
                      </m:r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𝛽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𝑤h𝑒𝑟𝑒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78EAAA-E146-FEC8-9EB8-21D2A59E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65" y="3498730"/>
                <a:ext cx="6094070" cy="646331"/>
              </a:xfrm>
              <a:prstGeom prst="rect">
                <a:avLst/>
              </a:prstGeom>
              <a:blipFill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31F044EF-B623-6B71-A2F5-71EEE58E1A61}"/>
              </a:ext>
            </a:extLst>
          </p:cNvPr>
          <p:cNvSpPr/>
          <p:nvPr/>
        </p:nvSpPr>
        <p:spPr>
          <a:xfrm>
            <a:off x="-27417" y="1567656"/>
            <a:ext cx="12350046" cy="54263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CBD860-2030-A382-CA37-07E6BF262856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9AE4635-4303-1376-8252-42013574A515}"/>
              </a:ext>
            </a:extLst>
          </p:cNvPr>
          <p:cNvGraphicFramePr>
            <a:graphicFrameLocks noGrp="1"/>
          </p:cNvGraphicFramePr>
          <p:nvPr/>
        </p:nvGraphicFramePr>
        <p:xfrm>
          <a:off x="495298" y="1819398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9020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21A78B5-D19D-454C-5006-3CF759112BF8}"/>
              </a:ext>
            </a:extLst>
          </p:cNvPr>
          <p:cNvSpPr txBox="1"/>
          <p:nvPr/>
        </p:nvSpPr>
        <p:spPr>
          <a:xfrm>
            <a:off x="2297578" y="334225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주차에서 모두의 예상을 깨고 성능이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번째로 좋았던 회귀모델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반영하면서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추세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계절성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반영하면서 거기에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베이즈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FB8EFF-78D8-33DD-133E-CA906A8964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00" b="99200" l="1600" r="97600">
                        <a14:foregroundMark x1="43600" y1="8000" x2="55200" y2="8000"/>
                        <a14:foregroundMark x1="66800" y1="8800" x2="71600" y2="12400"/>
                        <a14:foregroundMark x1="64800" y1="3200" x2="61200" y2="5600"/>
                        <a14:foregroundMark x1="46400" y1="28000" x2="59200" y2="36800"/>
                        <a14:foregroundMark x1="42800" y1="27600" x2="68400" y2="30800"/>
                        <a14:foregroundMark x1="75600" y1="30800" x2="87600" y2="36800"/>
                        <a14:foregroundMark x1="74400" y1="29200" x2="65600" y2="35600"/>
                        <a14:foregroundMark x1="20800" y1="62000" x2="14800" y2="83600"/>
                        <a14:foregroundMark x1="16000" y1="52800" x2="11200" y2="82400"/>
                        <a14:foregroundMark x1="8400" y1="67600" x2="9200" y2="89600"/>
                        <a14:foregroundMark x1="4000" y1="95200" x2="42800" y2="93600"/>
                        <a14:foregroundMark x1="34400" y1="96000" x2="60400" y2="94800"/>
                        <a14:foregroundMark x1="49200" y1="84800" x2="78000" y2="86800"/>
                        <a14:foregroundMark x1="72800" y1="96000" x2="95600" y2="97200"/>
                        <a14:foregroundMark x1="56400" y1="81200" x2="81200" y2="84000"/>
                        <a14:foregroundMark x1="76800" y1="93200" x2="96000" y2="87600"/>
                        <a14:foregroundMark x1="87600" y1="75200" x2="93200" y2="92400"/>
                        <a14:foregroundMark x1="97600" y1="89200" x2="97200" y2="99200"/>
                        <a14:foregroundMark x1="9600" y1="74000" x2="9200" y2="97200"/>
                        <a14:foregroundMark x1="7200" y1="70400" x2="6800" y2="96000"/>
                        <a14:foregroundMark x1="6800" y1="78800" x2="1600" y2="85200"/>
                        <a14:foregroundMark x1="57200" y1="90400" x2="71200" y2="9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4941"/>
            <a:ext cx="2381250" cy="2381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D6C4FA-CF73-BDF3-1711-1C209DAE4977}"/>
              </a:ext>
            </a:extLst>
          </p:cNvPr>
          <p:cNvSpPr txBox="1"/>
          <p:nvPr/>
        </p:nvSpPr>
        <p:spPr>
          <a:xfrm>
            <a:off x="2297578" y="4609309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바로 시도해보기로 결정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9E9DF-EDBD-8207-B13B-E46133C89590}"/>
              </a:ext>
            </a:extLst>
          </p:cNvPr>
          <p:cNvSpPr txBox="1"/>
          <p:nvPr/>
        </p:nvSpPr>
        <p:spPr>
          <a:xfrm>
            <a:off x="4667993" y="4987038"/>
            <a:ext cx="2959226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trike="sngStrike" dirty="0">
                <a:solidFill>
                  <a:schemeClr val="bg1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정승민 학회장님 감사의 말씀 전합니다</a:t>
            </a:r>
            <a:endParaRPr kumimoji="0" lang="ko-KR" altLang="en-US" sz="1400" b="0" i="0" u="none" strike="sng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6959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구조적 베이지안 시계열 방법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(BSTS)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2906239-04EA-4EA5-D263-E9F1A4BC54C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7874F-BF40-DDE9-5618-16495E59C583}"/>
              </a:ext>
            </a:extLst>
          </p:cNvPr>
          <p:cNvSpPr txBox="1"/>
          <p:nvPr/>
        </p:nvSpPr>
        <p:spPr>
          <a:xfrm>
            <a:off x="2297578" y="5052451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BSTS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에서는 회귀요소에 해당 사전 분포를 설정하고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MCMC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통해 회귀계수를 추정하여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시점마다 다른 계수가 추정됨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ED012-326C-43C3-21AC-7AAAF5E43EA5}"/>
                  </a:ext>
                </a:extLst>
              </p:cNvPr>
              <p:cNvSpPr txBox="1"/>
              <p:nvPr/>
            </p:nvSpPr>
            <p:spPr>
              <a:xfrm>
                <a:off x="3048965" y="4154795"/>
                <a:ext cx="6094070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𝛽</m:t>
                        </m:r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Sup>
                          <m:sSubSupPr>
                            <m:ctrlP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𝜖</m:t>
                            </m:r>
                          </m:sub>
                          <m:sup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r>
                  <a:rPr kumimoji="0" lang="ko-KR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</m:e>
                      <m:sub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𝜖</m:t>
                        </m:r>
                      </m:sub>
                      <m:sup>
                        <m:r>
                          <a:rPr kumimoji="0" lang="ko-KR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bSup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b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𝜖</m:t>
                            </m:r>
                          </m:sub>
                          <m:sup>
                            <m:r>
                              <a:rPr kumimoji="0" lang="ko-KR" altLang="en-US" sz="2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bSup>
                      </m:e>
                      <m:e>
                        <m:r>
                          <a:rPr kumimoji="0" lang="en-US" altLang="ko-KR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ko-KR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ko-KR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ED012-326C-43C3-21AC-7AAAF5E43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65" y="4154795"/>
                <a:ext cx="609407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16DA57D5-3261-F0DE-6BCB-5744A20A088D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F77C-408A-E550-8194-981F40EE18B4}"/>
              </a:ext>
            </a:extLst>
          </p:cNvPr>
          <p:cNvSpPr txBox="1"/>
          <p:nvPr/>
        </p:nvSpPr>
        <p:spPr>
          <a:xfrm>
            <a:off x="1766914" y="1561928"/>
            <a:ext cx="289367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Spike-Slab prior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24C66E-A087-6869-8F20-36F87F7688FB}"/>
              </a:ext>
            </a:extLst>
          </p:cNvPr>
          <p:cNvSpPr txBox="1"/>
          <p:nvPr/>
        </p:nvSpPr>
        <p:spPr>
          <a:xfrm>
            <a:off x="2297578" y="2097203"/>
            <a:ext cx="7596844" cy="116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사전 분포 중 하나로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모델의 변수 선택 혹은 변수 중요도를 고려하는 데 사용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특히 회귀 모델에서 다수의 변수 중 어떤 것이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모델에 유의미한 영향을 미치는지를 판단하고자 할 때 유용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78EAAA-E146-FEC8-9EB8-21D2A59EB8DB}"/>
                  </a:ext>
                </a:extLst>
              </p:cNvPr>
              <p:cNvSpPr txBox="1"/>
              <p:nvPr/>
            </p:nvSpPr>
            <p:spPr>
              <a:xfrm>
                <a:off x="3048965" y="3498730"/>
                <a:ext cx="60940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𝐿𝑒𝑡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𝑖𝑓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ko-KR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0, 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𝑎𝑛𝑑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𝑖𝑓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나눔손글씨 중학생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𝐿𝑒𝑡</m:t>
                          </m:r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𝑑𝑒𝑛𝑜𝑡𝑒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𝑡h𝑒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𝑠𝑢𝑏𝑠𝑒𝑡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𝑜𝑓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𝑒𝑙𝑒𝑚𝑒𝑛𝑡𝑠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𝑜𝑓</m:t>
                      </m:r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𝛽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𝑤h𝑒𝑟𝑒</m:t>
                      </m:r>
                      <m:sSub>
                        <m:sSubPr>
                          <m:ctrlP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ko-KR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ko-KR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</m:t>
                      </m:r>
                      <m:r>
                        <a:rPr kumimoji="0" lang="en-US" altLang="ko-K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78EAAA-E146-FEC8-9EB8-21D2A59E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65" y="3498730"/>
                <a:ext cx="6094070" cy="646331"/>
              </a:xfrm>
              <a:prstGeom prst="rect">
                <a:avLst/>
              </a:prstGeom>
              <a:blipFill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110;p19">
            <a:extLst>
              <a:ext uri="{FF2B5EF4-FFF2-40B4-BE49-F238E27FC236}">
                <a16:creationId xmlns:a16="http://schemas.microsoft.com/office/drawing/2014/main" id="{E3BB3904-7115-7D4D-29A4-44C8BABA337F}"/>
              </a:ext>
            </a:extLst>
          </p:cNvPr>
          <p:cNvSpPr/>
          <p:nvPr/>
        </p:nvSpPr>
        <p:spPr>
          <a:xfrm>
            <a:off x="-83125" y="-88450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6D159-DB40-B583-3B56-FC288EC7898D}"/>
              </a:ext>
            </a:extLst>
          </p:cNvPr>
          <p:cNvSpPr txBox="1"/>
          <p:nvPr/>
        </p:nvSpPr>
        <p:spPr>
          <a:xfrm>
            <a:off x="2302375" y="802850"/>
            <a:ext cx="7596844" cy="84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회귀요소 추가 시 조건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17" name="그룹 1007">
            <a:extLst>
              <a:ext uri="{FF2B5EF4-FFF2-40B4-BE49-F238E27FC236}">
                <a16:creationId xmlns:a16="http://schemas.microsoft.com/office/drawing/2014/main" id="{DB40B016-132A-F554-FFDC-60F75AB5E16A}"/>
              </a:ext>
            </a:extLst>
          </p:cNvPr>
          <p:cNvGrpSpPr/>
          <p:nvPr/>
        </p:nvGrpSpPr>
        <p:grpSpPr>
          <a:xfrm>
            <a:off x="5889133" y="273141"/>
            <a:ext cx="413728" cy="600770"/>
            <a:chOff x="7598223" y="5172736"/>
            <a:chExt cx="1292712" cy="2216187"/>
          </a:xfrm>
        </p:grpSpPr>
        <p:pic>
          <p:nvPicPr>
            <p:cNvPr id="18" name="Object 20">
              <a:extLst>
                <a:ext uri="{FF2B5EF4-FFF2-40B4-BE49-F238E27FC236}">
                  <a16:creationId xmlns:a16="http://schemas.microsoft.com/office/drawing/2014/main" id="{63DEC3BB-66C8-8D8C-EB8B-EBD4421B4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20" name="사각형: 둥근 모서리 12">
            <a:extLst>
              <a:ext uri="{FF2B5EF4-FFF2-40B4-BE49-F238E27FC236}">
                <a16:creationId xmlns:a16="http://schemas.microsoft.com/office/drawing/2014/main" id="{AF734579-5CFB-1054-0FD8-294398C79955}"/>
              </a:ext>
            </a:extLst>
          </p:cNvPr>
          <p:cNvSpPr/>
          <p:nvPr/>
        </p:nvSpPr>
        <p:spPr>
          <a:xfrm>
            <a:off x="1717716" y="1972844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F97218-9525-38AD-54B8-39BB0F9ABF33}"/>
              </a:ext>
            </a:extLst>
          </p:cNvPr>
          <p:cNvSpPr txBox="1"/>
          <p:nvPr/>
        </p:nvSpPr>
        <p:spPr>
          <a:xfrm>
            <a:off x="2159684" y="2075374"/>
            <a:ext cx="7872625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 요소 사용 시 모든 </a:t>
            </a:r>
            <a:r>
              <a:rPr lang="en-US" altLang="ko-KR" sz="2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ko-KR" altLang="en-US" sz="2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변수들은 </a:t>
            </a:r>
            <a:r>
              <a:rPr lang="ko-KR" altLang="en-US" sz="22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정상성</a:t>
            </a:r>
            <a:r>
              <a:rPr lang="ko-KR" altLang="en-US" sz="2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만족해야 함</a:t>
            </a:r>
            <a:endParaRPr lang="en-US" altLang="ko-KR" sz="22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ADF </a:t>
            </a:r>
            <a:r>
              <a:rPr lang="ko-KR" altLang="en-US" sz="2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결과 </a:t>
            </a:r>
            <a:r>
              <a:rPr lang="en-US" altLang="ko-KR" sz="2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temp(</a:t>
            </a:r>
            <a:r>
              <a:rPr lang="ko-KR" altLang="en-US" sz="2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온도</a:t>
            </a:r>
            <a:r>
              <a:rPr lang="en-US" altLang="ko-KR" sz="2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2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정상성을 만족하지 않아 </a:t>
            </a:r>
            <a:r>
              <a:rPr lang="ko-KR" altLang="en-US" sz="22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차분 후</a:t>
            </a:r>
            <a:r>
              <a:rPr lang="en-US" altLang="ko-KR" sz="22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200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</a:t>
            </a:r>
            <a:endParaRPr lang="ko-KR" altLang="en-US" sz="2200" dirty="0">
              <a:solidFill>
                <a:srgbClr val="FFC000"/>
              </a:solidFill>
              <a:latin typeface="Maplestory OTF Light" panose="020B0600000101010101" charset="-127"/>
              <a:ea typeface="Maplestory OTF Light" panose="020B0600000101010101" charset="-127"/>
            </a:endParaRPr>
          </a:p>
        </p:txBody>
      </p:sp>
      <p:sp>
        <p:nvSpPr>
          <p:cNvPr id="29" name="사각형: 둥근 모서리 12">
            <a:extLst>
              <a:ext uri="{FF2B5EF4-FFF2-40B4-BE49-F238E27FC236}">
                <a16:creationId xmlns:a16="http://schemas.microsoft.com/office/drawing/2014/main" id="{DD56D15D-2A8F-7BD7-9DA0-5E9796563035}"/>
              </a:ext>
            </a:extLst>
          </p:cNvPr>
          <p:cNvSpPr/>
          <p:nvPr/>
        </p:nvSpPr>
        <p:spPr>
          <a:xfrm>
            <a:off x="1721130" y="4588223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25C6F9C-BA76-D0B8-C07E-DB930057140A}"/>
              </a:ext>
            </a:extLst>
          </p:cNvPr>
          <p:cNvCxnSpPr>
            <a:stCxn id="29" idx="0"/>
            <a:endCxn id="29" idx="2"/>
          </p:cNvCxnSpPr>
          <p:nvPr/>
        </p:nvCxnSpPr>
        <p:spPr>
          <a:xfrm>
            <a:off x="6099412" y="4588223"/>
            <a:ext cx="0" cy="132556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EFF68B2-BA65-774A-7EF1-354346AE2498}"/>
              </a:ext>
            </a:extLst>
          </p:cNvPr>
          <p:cNvSpPr txBox="1"/>
          <p:nvPr/>
        </p:nvSpPr>
        <p:spPr>
          <a:xfrm>
            <a:off x="2239835" y="4723152"/>
            <a:ext cx="3413693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Temp</a:t>
            </a: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P-value : 0.548188</a:t>
            </a:r>
            <a:endParaRPr lang="ko-KR" altLang="en-US" sz="2200" dirty="0">
              <a:solidFill>
                <a:schemeClr val="bg1"/>
              </a:solidFill>
              <a:latin typeface="Maplestory OTF Light" panose="020B0600000101010101" charset="-127"/>
              <a:ea typeface="Maplestory OTF Light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584A38-39B7-55DD-4057-DDCFCA0F78D1}"/>
              </a:ext>
            </a:extLst>
          </p:cNvPr>
          <p:cNvSpPr txBox="1"/>
          <p:nvPr/>
        </p:nvSpPr>
        <p:spPr>
          <a:xfrm>
            <a:off x="6561129" y="4712912"/>
            <a:ext cx="3413693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Diff(Temp)</a:t>
            </a: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P-value &lt; 0.01</a:t>
            </a:r>
            <a:endParaRPr lang="ko-KR" altLang="en-US" sz="2200" dirty="0">
              <a:solidFill>
                <a:schemeClr val="bg1"/>
              </a:solidFill>
              <a:latin typeface="Maplestory OTF Light" panose="020B0600000101010101" charset="-127"/>
              <a:ea typeface="Maplestory OTF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9484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BSTS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결과</a:t>
            </a: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1898498" y="5035236"/>
            <a:ext cx="8395003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주차에서 말한 뾰족한 부분을 예측하는 모양새가 포착되긴 하지만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실제 결과값을 구해보면 오차율이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8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퍼센트 이상으로 인센티브 값이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0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이 나옴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E3020F-FEA7-405D-EC6E-A8E353D26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11" y="1344177"/>
            <a:ext cx="5733194" cy="3441608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99E8292-B334-4144-7183-8207232D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8457286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BSTS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결과</a:t>
            </a: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1898498" y="5035236"/>
            <a:ext cx="8395003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완만한 모양은 매우 잘 맞추지만 그 정도가 다른 모델과 큰 차이가 없고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오히려 뾰족할 경우에는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시점 별로 오차율이 너무 크다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는 문제점이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E3020F-FEA7-405D-EC6E-A8E353D26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11" y="1344177"/>
            <a:ext cx="5733194" cy="3441608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D184735-E05B-81A7-B4B9-1AD2B899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36475661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BSTS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결과</a:t>
            </a: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1898498" y="5035236"/>
            <a:ext cx="8395003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완만한 모양은 매우 잘 맞추지만 그 정도가 다른 모델과 큰 차이가 없고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뾰족할 경우에는 시점 별로 오차율이 너무 크다는 문제점이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E3020F-FEA7-405D-EC6E-A8E353D26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11" y="1344177"/>
            <a:ext cx="5733194" cy="34416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939631-86C1-3DC6-3E30-2754B9171E44}"/>
              </a:ext>
            </a:extLst>
          </p:cNvPr>
          <p:cNvSpPr/>
          <p:nvPr/>
        </p:nvSpPr>
        <p:spPr>
          <a:xfrm>
            <a:off x="-27417" y="1567656"/>
            <a:ext cx="12350046" cy="54263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D0FA4-8A12-D3E5-7E8F-010C7283F277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2FD07A-85D0-D10A-EB55-8B0B591C1BF7}"/>
              </a:ext>
            </a:extLst>
          </p:cNvPr>
          <p:cNvSpPr/>
          <p:nvPr/>
        </p:nvSpPr>
        <p:spPr>
          <a:xfrm>
            <a:off x="3370203" y="1112624"/>
            <a:ext cx="3113655" cy="4494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5D41A2-6453-523B-3257-C6A989749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911" y="1496577"/>
            <a:ext cx="5733194" cy="34416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FBD988-06CC-EE65-AE75-A2FE87DACBB5}"/>
              </a:ext>
            </a:extLst>
          </p:cNvPr>
          <p:cNvSpPr txBox="1"/>
          <p:nvPr/>
        </p:nvSpPr>
        <p:spPr>
          <a:xfrm>
            <a:off x="1898498" y="5035236"/>
            <a:ext cx="8395003" cy="51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특정 회귀 계수가 너무 커서 뾰족한 패턴에서 과하게 추정 하는 것이 아닐까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?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B48BE4-6253-9D55-DE7E-1BC8C79711DF}"/>
              </a:ext>
            </a:extLst>
          </p:cNvPr>
          <p:cNvSpPr/>
          <p:nvPr/>
        </p:nvSpPr>
        <p:spPr>
          <a:xfrm>
            <a:off x="5420898" y="2703302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0F9B3D6-0C2E-BDA7-C9B6-4EBD6AA65B9E}"/>
              </a:ext>
            </a:extLst>
          </p:cNvPr>
          <p:cNvSpPr/>
          <p:nvPr/>
        </p:nvSpPr>
        <p:spPr>
          <a:xfrm>
            <a:off x="7430091" y="1820005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3CFF5859-149F-2718-6C45-A100AB24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1903451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BSTS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결과</a:t>
            </a: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1898498" y="5035236"/>
            <a:ext cx="8395003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완만한 모양은 매우 잘 맞추지만 그 정도가 다른 모델과 큰 차이가 없고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뾰족할 경우에는 시점 별로 오차율이 너무 크다는 문제점이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E3020F-FEA7-405D-EC6E-A8E353D26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11" y="1344177"/>
            <a:ext cx="5733194" cy="34416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939631-86C1-3DC6-3E30-2754B9171E44}"/>
              </a:ext>
            </a:extLst>
          </p:cNvPr>
          <p:cNvSpPr/>
          <p:nvPr/>
        </p:nvSpPr>
        <p:spPr>
          <a:xfrm>
            <a:off x="-27417" y="1567656"/>
            <a:ext cx="12350046" cy="54263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D0FA4-8A12-D3E5-7E8F-010C7283F277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2FD07A-85D0-D10A-EB55-8B0B591C1BF7}"/>
              </a:ext>
            </a:extLst>
          </p:cNvPr>
          <p:cNvSpPr/>
          <p:nvPr/>
        </p:nvSpPr>
        <p:spPr>
          <a:xfrm>
            <a:off x="3370203" y="1112624"/>
            <a:ext cx="3113655" cy="4494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BD988-06CC-EE65-AE75-A2FE87DACBB5}"/>
              </a:ext>
            </a:extLst>
          </p:cNvPr>
          <p:cNvSpPr txBox="1"/>
          <p:nvPr/>
        </p:nvSpPr>
        <p:spPr>
          <a:xfrm>
            <a:off x="1898498" y="5035236"/>
            <a:ext cx="8395003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Prior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파라미터를 조정하여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회귀계수가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으로 수렴하는 속도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조절 할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큰 차이는 없었음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0FDD78-EB30-EBF1-E8CF-5F62A9A61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745" y="1853435"/>
            <a:ext cx="5406069" cy="25131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F1449F-EA8B-7FA4-BAC6-22483D62C3B4}"/>
              </a:ext>
            </a:extLst>
          </p:cNvPr>
          <p:cNvSpPr/>
          <p:nvPr/>
        </p:nvSpPr>
        <p:spPr>
          <a:xfrm>
            <a:off x="6671390" y="3247053"/>
            <a:ext cx="2024743" cy="335902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518E983F-1E7E-9FDB-8033-E057980B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27071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F8780C8D-9ADD-170A-E87D-EC8EB7DC7A5D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05039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주차 되새김질</a:t>
            </a:r>
          </a:p>
        </p:txBody>
      </p:sp>
      <p:pic>
        <p:nvPicPr>
          <p:cNvPr id="5" name="그림 4" descr="패턴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61D3AB83-9EF8-A39D-E636-4150F892C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4" y="1627422"/>
            <a:ext cx="10623191" cy="4659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816BDA-4378-6CF2-4BC3-5F67BA2F74C8}"/>
              </a:ext>
            </a:extLst>
          </p:cNvPr>
          <p:cNvSpPr txBox="1"/>
          <p:nvPr/>
        </p:nvSpPr>
        <p:spPr>
          <a:xfrm>
            <a:off x="1832349" y="953183"/>
            <a:ext cx="6845119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10-11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월 상관관계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히트맵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B1A02E-2E90-B01C-D5A4-A7FB445E27EB}"/>
              </a:ext>
            </a:extLst>
          </p:cNvPr>
          <p:cNvSpPr/>
          <p:nvPr/>
        </p:nvSpPr>
        <p:spPr>
          <a:xfrm>
            <a:off x="568732" y="1699645"/>
            <a:ext cx="7922125" cy="38427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D77C3-E8DD-B27D-8EA8-81FFB1FD2DCE}"/>
              </a:ext>
            </a:extLst>
          </p:cNvPr>
          <p:cNvSpPr txBox="1"/>
          <p:nvPr/>
        </p:nvSpPr>
        <p:spPr>
          <a:xfrm>
            <a:off x="1253742" y="3081183"/>
            <a:ext cx="7596844" cy="20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자외선과 고도가 발전량과 높은 상관관계를 보이는 것을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다시 한번 확인할 수 있었음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9213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BSTS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결과</a:t>
            </a: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1898498" y="5035236"/>
            <a:ext cx="8395003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완만한 모양은 매우 잘 맞추지만 그 정도가 다른 모델과 큰 차이가 없고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뾰족할 경우에는 인센티브가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나오는 관계로 후보에서 제외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E3020F-FEA7-405D-EC6E-A8E353D26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511" y="1344177"/>
            <a:ext cx="5733194" cy="34416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87BB97-39E9-F849-1DF5-242DA2EDA1AE}"/>
              </a:ext>
            </a:extLst>
          </p:cNvPr>
          <p:cNvSpPr/>
          <p:nvPr/>
        </p:nvSpPr>
        <p:spPr>
          <a:xfrm>
            <a:off x="-27417" y="1567656"/>
            <a:ext cx="12350046" cy="54263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747E0E-008D-00FA-0DF1-1CEB93AAC546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6C01B2-AFD9-48B5-D73D-6EED84D4BD4E}"/>
              </a:ext>
            </a:extLst>
          </p:cNvPr>
          <p:cNvSpPr/>
          <p:nvPr/>
        </p:nvSpPr>
        <p:spPr>
          <a:xfrm>
            <a:off x="3370203" y="1112624"/>
            <a:ext cx="3113655" cy="4494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0E27EA-35B1-7E39-A603-B538F2B90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791" y="1332973"/>
            <a:ext cx="5447259" cy="32859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9E04D8-3FCE-4909-885F-D55C3C98FECA}"/>
              </a:ext>
            </a:extLst>
          </p:cNvPr>
          <p:cNvSpPr txBox="1"/>
          <p:nvPr/>
        </p:nvSpPr>
        <p:spPr>
          <a:xfrm>
            <a:off x="1898498" y="4781320"/>
            <a:ext cx="8395003" cy="1435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또한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하루 치 예측 결과 분산이 매우 큰 것을 확인 할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앞서 말한 것처럼 뾰족할 경우 </a:t>
            </a:r>
            <a:r>
              <a:rPr lang="ko-KR" altLang="en-US" sz="20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오차율이 매우 커서 인센티브가 </a:t>
            </a:r>
            <a:r>
              <a:rPr lang="en-US" altLang="ko-KR" sz="20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0</a:t>
            </a:r>
            <a:r>
              <a:rPr lang="ko-KR" altLang="en-US" sz="20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원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이 나오는데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대회기간 중 발전량이 어떤 패턴을 보일 지 모르기 때문에 후보에서 제외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801C953-CC92-63B5-AF24-0779CA77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6015843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계산</a:t>
            </a:r>
          </a:p>
        </p:txBody>
      </p:sp>
      <p:sp>
        <p:nvSpPr>
          <p:cNvPr id="2" name="사각형: 둥근 모서리 12">
            <a:extLst>
              <a:ext uri="{FF2B5EF4-FFF2-40B4-BE49-F238E27FC236}">
                <a16:creationId xmlns:a16="http://schemas.microsoft.com/office/drawing/2014/main" id="{F8431C6C-5009-098C-09FA-F1BB5D4716D8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5843D-3186-99BE-EC13-C91DEB623669}"/>
              </a:ext>
            </a:extLst>
          </p:cNvPr>
          <p:cNvSpPr txBox="1"/>
          <p:nvPr/>
        </p:nvSpPr>
        <p:spPr>
          <a:xfrm>
            <a:off x="1810303" y="1582595"/>
            <a:ext cx="4285697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(Vector Similarity)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22E08-3D6E-AC15-E438-1483C4274559}"/>
              </a:ext>
            </a:extLst>
          </p:cNvPr>
          <p:cNvSpPr txBox="1"/>
          <p:nvPr/>
        </p:nvSpPr>
        <p:spPr>
          <a:xfrm>
            <a:off x="2297578" y="2138056"/>
            <a:ext cx="7596844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두 벡터 간의 유사성을 측정하는 지표로서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벡터로 표현되는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두 데이터가 얼마나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같은지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나타내는 척도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pic>
        <p:nvPicPr>
          <p:cNvPr id="10" name="그림 9" descr="라인, 도표, 폰트, 텍스트이(가) 표시된 사진&#10;&#10;자동 생성된 설명">
            <a:extLst>
              <a:ext uri="{FF2B5EF4-FFF2-40B4-BE49-F238E27FC236}">
                <a16:creationId xmlns:a16="http://schemas.microsoft.com/office/drawing/2014/main" id="{3C972B6F-63B5-F3FE-0F44-3779E220E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22" y="3561052"/>
            <a:ext cx="5962409" cy="2469678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2049BD14-9865-E6DD-5780-BD47406AB2CB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21015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계산</a:t>
            </a:r>
          </a:p>
        </p:txBody>
      </p:sp>
      <p:sp>
        <p:nvSpPr>
          <p:cNvPr id="2" name="사각형: 둥근 모서리 12">
            <a:extLst>
              <a:ext uri="{FF2B5EF4-FFF2-40B4-BE49-F238E27FC236}">
                <a16:creationId xmlns:a16="http://schemas.microsoft.com/office/drawing/2014/main" id="{F8431C6C-5009-098C-09FA-F1BB5D4716D8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5843D-3186-99BE-EC13-C91DEB623669}"/>
              </a:ext>
            </a:extLst>
          </p:cNvPr>
          <p:cNvSpPr txBox="1"/>
          <p:nvPr/>
        </p:nvSpPr>
        <p:spPr>
          <a:xfrm>
            <a:off x="1810303" y="1582595"/>
            <a:ext cx="4285697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(Vector Similarity)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122E08-3D6E-AC15-E438-1483C4274559}"/>
              </a:ext>
            </a:extLst>
          </p:cNvPr>
          <p:cNvSpPr txBox="1"/>
          <p:nvPr/>
        </p:nvSpPr>
        <p:spPr>
          <a:xfrm>
            <a:off x="2297578" y="2138056"/>
            <a:ext cx="7596844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두 벡터 간의 유사성을 측정하는 지표로서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벡터로 표현되는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두 데이터가 얼마나 같은지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를 나타내는 척도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pic>
        <p:nvPicPr>
          <p:cNvPr id="10" name="그림 9" descr="라인, 도표, 폰트, 텍스트이(가) 표시된 사진&#10;&#10;자동 생성된 설명">
            <a:extLst>
              <a:ext uri="{FF2B5EF4-FFF2-40B4-BE49-F238E27FC236}">
                <a16:creationId xmlns:a16="http://schemas.microsoft.com/office/drawing/2014/main" id="{3C972B6F-63B5-F3FE-0F44-3779E220E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22" y="3561052"/>
            <a:ext cx="5962409" cy="24696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ACBB8D-35B1-583E-86DB-792A26C72F66}"/>
              </a:ext>
            </a:extLst>
          </p:cNvPr>
          <p:cNvSpPr/>
          <p:nvPr/>
        </p:nvSpPr>
        <p:spPr>
          <a:xfrm>
            <a:off x="1461116" y="3499877"/>
            <a:ext cx="9464549" cy="246967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101534-A3A2-48EF-0433-7D24A3C5F2AF}"/>
              </a:ext>
            </a:extLst>
          </p:cNvPr>
          <p:cNvSpPr txBox="1"/>
          <p:nvPr/>
        </p:nvSpPr>
        <p:spPr>
          <a:xfrm>
            <a:off x="2394968" y="4256483"/>
            <a:ext cx="7596844" cy="1435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예측하려는 날 하루의 데이터와 과거 데이터를 비교하여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거리가 가장 최소 즉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유사도가 가장 높은 시점들의 집합을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새로운 예측 데이터로 구성해보면 어떨까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?</a:t>
            </a:r>
          </a:p>
        </p:txBody>
      </p: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F2B9BAC8-1008-6C91-7A8C-BF4DD5134FB0}"/>
              </a:ext>
            </a:extLst>
          </p:cNvPr>
          <p:cNvGrpSpPr/>
          <p:nvPr/>
        </p:nvGrpSpPr>
        <p:grpSpPr>
          <a:xfrm>
            <a:off x="5889136" y="3562855"/>
            <a:ext cx="413728" cy="600770"/>
            <a:chOff x="7598223" y="5172736"/>
            <a:chExt cx="1292712" cy="2216187"/>
          </a:xfrm>
        </p:grpSpPr>
        <p:pic>
          <p:nvPicPr>
            <p:cNvPr id="19" name="Object 20">
              <a:extLst>
                <a:ext uri="{FF2B5EF4-FFF2-40B4-BE49-F238E27FC236}">
                  <a16:creationId xmlns:a16="http://schemas.microsoft.com/office/drawing/2014/main" id="{6A37B31A-CD08-BCC9-8EB7-BC3BE5077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pic>
        <p:nvPicPr>
          <p:cNvPr id="12" name="그림 11" descr="스케치, 그림, 클립아트, 아동 미술이(가) 표시된 사진&#10;&#10;자동 생성된 설명">
            <a:extLst>
              <a:ext uri="{FF2B5EF4-FFF2-40B4-BE49-F238E27FC236}">
                <a16:creationId xmlns:a16="http://schemas.microsoft.com/office/drawing/2014/main" id="{11455004-C757-5FEB-E086-D727FD795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60" y="4976294"/>
            <a:ext cx="1276989" cy="1276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7B0F5F-4C86-9BF7-90DB-8BAD0B34DAD2}"/>
              </a:ext>
            </a:extLst>
          </p:cNvPr>
          <p:cNvSpPr txBox="1"/>
          <p:nvPr/>
        </p:nvSpPr>
        <p:spPr>
          <a:xfrm>
            <a:off x="9850996" y="4263863"/>
            <a:ext cx="161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이게 맞나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?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5" name="생각 풍선: 구름 모양 14">
            <a:extLst>
              <a:ext uri="{FF2B5EF4-FFF2-40B4-BE49-F238E27FC236}">
                <a16:creationId xmlns:a16="http://schemas.microsoft.com/office/drawing/2014/main" id="{AAEF5951-C11A-AC94-DDAE-E1CA2B5F5AC3}"/>
              </a:ext>
            </a:extLst>
          </p:cNvPr>
          <p:cNvSpPr/>
          <p:nvPr/>
        </p:nvSpPr>
        <p:spPr>
          <a:xfrm rot="301719">
            <a:off x="9794760" y="4010833"/>
            <a:ext cx="1793858" cy="945154"/>
          </a:xfrm>
          <a:prstGeom prst="cloud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5820B64F-F7F7-E95F-43E0-C0E8460501B3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10324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측정법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A0722A-5711-3BBA-7741-0C6EECA87BD8}"/>
              </a:ext>
            </a:extLst>
          </p:cNvPr>
          <p:cNvGrpSpPr/>
          <p:nvPr/>
        </p:nvGrpSpPr>
        <p:grpSpPr>
          <a:xfrm>
            <a:off x="1497946" y="1817322"/>
            <a:ext cx="9813514" cy="4082378"/>
            <a:chOff x="1252852" y="1822439"/>
            <a:chExt cx="9813514" cy="40823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24B943-C4C1-C357-D18B-589BBC04F23A}"/>
                </a:ext>
              </a:extLst>
            </p:cNvPr>
            <p:cNvSpPr/>
            <p:nvPr/>
          </p:nvSpPr>
          <p:spPr>
            <a:xfrm>
              <a:off x="1252852" y="1822439"/>
              <a:ext cx="4886806" cy="408237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6" name="그림 15" descr="스크린샷, 라인, 텍스트, 폰트이(가) 표시된 사진&#10;&#10;자동 생성된 설명">
              <a:extLst>
                <a:ext uri="{FF2B5EF4-FFF2-40B4-BE49-F238E27FC236}">
                  <a16:creationId xmlns:a16="http://schemas.microsoft.com/office/drawing/2014/main" id="{B76F3F12-5C2F-71AD-D810-FBFB5677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480" y="2257757"/>
              <a:ext cx="4172107" cy="3337686"/>
            </a:xfrm>
            <a:prstGeom prst="rect">
              <a:avLst/>
            </a:prstGeom>
          </p:spPr>
        </p:pic>
        <p:pic>
          <p:nvPicPr>
            <p:cNvPr id="18" name="그림 17" descr="텍스트, 라인, 스크린샷, 도표이(가) 표시된 사진&#10;&#10;자동 생성된 설명">
              <a:extLst>
                <a:ext uri="{FF2B5EF4-FFF2-40B4-BE49-F238E27FC236}">
                  <a16:creationId xmlns:a16="http://schemas.microsoft.com/office/drawing/2014/main" id="{725105BB-F548-E912-8437-C392C86AD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812" y="2097497"/>
              <a:ext cx="4731554" cy="364562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79388E-0DAA-265B-8B3E-476A87D6F197}"/>
              </a:ext>
            </a:extLst>
          </p:cNvPr>
          <p:cNvSpPr txBox="1"/>
          <p:nvPr/>
        </p:nvSpPr>
        <p:spPr>
          <a:xfrm>
            <a:off x="1548583" y="1670983"/>
            <a:ext cx="4672143" cy="51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유클리드 유사도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A7930-318E-C91C-D640-DBEA07B1DCA3}"/>
              </a:ext>
            </a:extLst>
          </p:cNvPr>
          <p:cNvSpPr txBox="1"/>
          <p:nvPr/>
        </p:nvSpPr>
        <p:spPr>
          <a:xfrm>
            <a:off x="6726964" y="1616472"/>
            <a:ext cx="4672143" cy="51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코사인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유사도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B99CB6B-D286-5453-AEE8-79669FD2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4970277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9769C2B-4E96-D1FE-E43E-94EBB74C6629}"/>
              </a:ext>
            </a:extLst>
          </p:cNvPr>
          <p:cNvSpPr txBox="1"/>
          <p:nvPr/>
        </p:nvSpPr>
        <p:spPr>
          <a:xfrm>
            <a:off x="1548583" y="1670983"/>
            <a:ext cx="4672143" cy="51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유클리드 유사도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측정법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A0722A-5711-3BBA-7741-0C6EECA87BD8}"/>
              </a:ext>
            </a:extLst>
          </p:cNvPr>
          <p:cNvGrpSpPr/>
          <p:nvPr/>
        </p:nvGrpSpPr>
        <p:grpSpPr>
          <a:xfrm>
            <a:off x="1497946" y="1817322"/>
            <a:ext cx="9813514" cy="4082378"/>
            <a:chOff x="1252852" y="1822439"/>
            <a:chExt cx="9813514" cy="40823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24B943-C4C1-C357-D18B-589BBC04F23A}"/>
                </a:ext>
              </a:extLst>
            </p:cNvPr>
            <p:cNvSpPr/>
            <p:nvPr/>
          </p:nvSpPr>
          <p:spPr>
            <a:xfrm>
              <a:off x="1252852" y="1822439"/>
              <a:ext cx="4886806" cy="408237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6" name="그림 15" descr="스크린샷, 라인, 텍스트, 폰트이(가) 표시된 사진&#10;&#10;자동 생성된 설명">
              <a:extLst>
                <a:ext uri="{FF2B5EF4-FFF2-40B4-BE49-F238E27FC236}">
                  <a16:creationId xmlns:a16="http://schemas.microsoft.com/office/drawing/2014/main" id="{B76F3F12-5C2F-71AD-D810-FBFB5677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480" y="2257757"/>
              <a:ext cx="4172107" cy="3337686"/>
            </a:xfrm>
            <a:prstGeom prst="rect">
              <a:avLst/>
            </a:prstGeom>
          </p:spPr>
        </p:pic>
        <p:pic>
          <p:nvPicPr>
            <p:cNvPr id="18" name="그림 17" descr="텍스트, 라인, 스크린샷, 도표이(가) 표시된 사진&#10;&#10;자동 생성된 설명">
              <a:extLst>
                <a:ext uri="{FF2B5EF4-FFF2-40B4-BE49-F238E27FC236}">
                  <a16:creationId xmlns:a16="http://schemas.microsoft.com/office/drawing/2014/main" id="{725105BB-F548-E912-8437-C392C86AD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812" y="2097497"/>
              <a:ext cx="4731554" cy="364562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E71981-4345-8B1F-319B-A5D60671921A}"/>
              </a:ext>
            </a:extLst>
          </p:cNvPr>
          <p:cNvSpPr/>
          <p:nvPr/>
        </p:nvSpPr>
        <p:spPr>
          <a:xfrm>
            <a:off x="1461117" y="1739172"/>
            <a:ext cx="4886806" cy="40823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5A43E-7DC0-33ED-D35F-8AB6AE7F3DB2}"/>
              </a:ext>
            </a:extLst>
          </p:cNvPr>
          <p:cNvSpPr txBox="1"/>
          <p:nvPr/>
        </p:nvSpPr>
        <p:spPr>
          <a:xfrm>
            <a:off x="2193664" y="2387018"/>
            <a:ext cx="3495369" cy="258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두 벡터의 방향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얼마나 유사한지를 측정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두 벡터의 방향이 일치하면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90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도의 각을 이루면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0,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180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도 반대 방향이면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4F45E-67B5-2183-04D1-6B9402CF3A62}"/>
              </a:ext>
            </a:extLst>
          </p:cNvPr>
          <p:cNvSpPr txBox="1"/>
          <p:nvPr/>
        </p:nvSpPr>
        <p:spPr>
          <a:xfrm>
            <a:off x="6726964" y="1616472"/>
            <a:ext cx="4672143" cy="51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코사인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유사도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23F3B67-9E4E-0BC6-078A-82DD1205A574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11742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EFC3FB-06BC-7195-00F9-D30B0981C8F0}"/>
              </a:ext>
            </a:extLst>
          </p:cNvPr>
          <p:cNvSpPr txBox="1"/>
          <p:nvPr/>
        </p:nvSpPr>
        <p:spPr>
          <a:xfrm>
            <a:off x="1548583" y="1670983"/>
            <a:ext cx="4672143" cy="51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유클리드 유사도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측정법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A0722A-5711-3BBA-7741-0C6EECA87BD8}"/>
              </a:ext>
            </a:extLst>
          </p:cNvPr>
          <p:cNvGrpSpPr/>
          <p:nvPr/>
        </p:nvGrpSpPr>
        <p:grpSpPr>
          <a:xfrm>
            <a:off x="1497946" y="1817322"/>
            <a:ext cx="9813514" cy="4082378"/>
            <a:chOff x="1252852" y="1822439"/>
            <a:chExt cx="9813514" cy="40823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24B943-C4C1-C357-D18B-589BBC04F23A}"/>
                </a:ext>
              </a:extLst>
            </p:cNvPr>
            <p:cNvSpPr/>
            <p:nvPr/>
          </p:nvSpPr>
          <p:spPr>
            <a:xfrm>
              <a:off x="1252852" y="1822439"/>
              <a:ext cx="4886806" cy="408237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6" name="그림 15" descr="스크린샷, 라인, 텍스트, 폰트이(가) 표시된 사진&#10;&#10;자동 생성된 설명">
              <a:extLst>
                <a:ext uri="{FF2B5EF4-FFF2-40B4-BE49-F238E27FC236}">
                  <a16:creationId xmlns:a16="http://schemas.microsoft.com/office/drawing/2014/main" id="{B76F3F12-5C2F-71AD-D810-FBFB5677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480" y="2257757"/>
              <a:ext cx="4172107" cy="3337686"/>
            </a:xfrm>
            <a:prstGeom prst="rect">
              <a:avLst/>
            </a:prstGeom>
          </p:spPr>
        </p:pic>
        <p:pic>
          <p:nvPicPr>
            <p:cNvPr id="18" name="그림 17" descr="텍스트, 라인, 스크린샷, 도표이(가) 표시된 사진&#10;&#10;자동 생성된 설명">
              <a:extLst>
                <a:ext uri="{FF2B5EF4-FFF2-40B4-BE49-F238E27FC236}">
                  <a16:creationId xmlns:a16="http://schemas.microsoft.com/office/drawing/2014/main" id="{725105BB-F548-E912-8437-C392C86AD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812" y="2097497"/>
              <a:ext cx="4731554" cy="3645623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C78E41-55A9-4EF9-CDA4-4414E7A74C05}"/>
              </a:ext>
            </a:extLst>
          </p:cNvPr>
          <p:cNvSpPr/>
          <p:nvPr/>
        </p:nvSpPr>
        <p:spPr>
          <a:xfrm>
            <a:off x="1461117" y="1739172"/>
            <a:ext cx="4886806" cy="40823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0D629C-7992-CE21-9CCB-883574E02513}"/>
                  </a:ext>
                </a:extLst>
              </p:cNvPr>
              <p:cNvSpPr txBox="1"/>
              <p:nvPr/>
            </p:nvSpPr>
            <p:spPr>
              <a:xfrm>
                <a:off x="1949167" y="3581512"/>
                <a:ext cx="4279248" cy="887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ko-KR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ko-KR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ko-KR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kumimoji="0" lang="en-US" altLang="ko-K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  <m:r>
                            <a:rPr kumimoji="0" lang="ko-KR" alt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⋅</m:t>
                          </m:r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0" lang="ko-KR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ko-KR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kumimoji="0" lang="ko-KR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ko-KR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altLang="ko-KR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kumimoji="0" lang="ko-KR" alt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ko-KR" alt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ko-KR" altLang="en-US" sz="1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ko-KR" altLang="en-US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ko-KR" alt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ko-KR" alt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ko-KR" alt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ko-KR" alt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ko-KR" alt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kumimoji="0" lang="ko-KR" altLang="en-US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ko-KR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kumimoji="0" lang="en-US" altLang="ko-KR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ko-KR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altLang="ko-KR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altLang="ko-KR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ko-KR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kumimoji="0" lang="en-US" altLang="ko-KR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altLang="ko-KR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0" lang="en-US" altLang="ko-KR" sz="1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kumimoji="0" lang="en-US" altLang="ko-KR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en-US" altLang="ko-KR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ko-KR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altLang="ko-KR" sz="18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altLang="ko-KR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altLang="ko-KR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kumimoji="0" lang="en-US" altLang="ko-KR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altLang="ko-KR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0D629C-7992-CE21-9CCB-883574E02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67" y="3581512"/>
                <a:ext cx="4279248" cy="8877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3EA30F6-3BED-5B4A-2C09-CBA5FD4CEB73}"/>
              </a:ext>
            </a:extLst>
          </p:cNvPr>
          <p:cNvSpPr txBox="1"/>
          <p:nvPr/>
        </p:nvSpPr>
        <p:spPr>
          <a:xfrm>
            <a:off x="2193664" y="2504431"/>
            <a:ext cx="3495369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&lt;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계산식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D0CC8-1505-8495-24AA-4018208FF3B2}"/>
              </a:ext>
            </a:extLst>
          </p:cNvPr>
          <p:cNvSpPr txBox="1"/>
          <p:nvPr/>
        </p:nvSpPr>
        <p:spPr>
          <a:xfrm>
            <a:off x="6726964" y="1616472"/>
            <a:ext cx="4672143" cy="51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코사인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유사도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8AEAE624-2423-D04C-3845-460DFC27B776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5907154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E3227A-7E1E-340C-49AB-579713D6F31E}"/>
              </a:ext>
            </a:extLst>
          </p:cNvPr>
          <p:cNvSpPr txBox="1"/>
          <p:nvPr/>
        </p:nvSpPr>
        <p:spPr>
          <a:xfrm>
            <a:off x="6726964" y="1616472"/>
            <a:ext cx="4672143" cy="51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코사인 유사도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측정법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A0722A-5711-3BBA-7741-0C6EECA87BD8}"/>
              </a:ext>
            </a:extLst>
          </p:cNvPr>
          <p:cNvGrpSpPr/>
          <p:nvPr/>
        </p:nvGrpSpPr>
        <p:grpSpPr>
          <a:xfrm>
            <a:off x="1497946" y="1817322"/>
            <a:ext cx="9813514" cy="4082378"/>
            <a:chOff x="1252852" y="1822439"/>
            <a:chExt cx="9813514" cy="40823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24B943-C4C1-C357-D18B-589BBC04F23A}"/>
                </a:ext>
              </a:extLst>
            </p:cNvPr>
            <p:cNvSpPr/>
            <p:nvPr/>
          </p:nvSpPr>
          <p:spPr>
            <a:xfrm>
              <a:off x="1252852" y="1822439"/>
              <a:ext cx="4886806" cy="408237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6" name="그림 15" descr="스크린샷, 라인, 텍스트, 폰트이(가) 표시된 사진&#10;&#10;자동 생성된 설명">
              <a:extLst>
                <a:ext uri="{FF2B5EF4-FFF2-40B4-BE49-F238E27FC236}">
                  <a16:creationId xmlns:a16="http://schemas.microsoft.com/office/drawing/2014/main" id="{B76F3F12-5C2F-71AD-D810-FBFB5677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480" y="2257757"/>
              <a:ext cx="4172107" cy="3337686"/>
            </a:xfrm>
            <a:prstGeom prst="rect">
              <a:avLst/>
            </a:prstGeom>
          </p:spPr>
        </p:pic>
        <p:pic>
          <p:nvPicPr>
            <p:cNvPr id="18" name="그림 17" descr="텍스트, 라인, 스크린샷, 도표이(가) 표시된 사진&#10;&#10;자동 생성된 설명">
              <a:extLst>
                <a:ext uri="{FF2B5EF4-FFF2-40B4-BE49-F238E27FC236}">
                  <a16:creationId xmlns:a16="http://schemas.microsoft.com/office/drawing/2014/main" id="{725105BB-F548-E912-8437-C392C86AD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812" y="2097497"/>
              <a:ext cx="4731554" cy="364562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E71981-4345-8B1F-319B-A5D60671921A}"/>
              </a:ext>
            </a:extLst>
          </p:cNvPr>
          <p:cNvSpPr/>
          <p:nvPr/>
        </p:nvSpPr>
        <p:spPr>
          <a:xfrm>
            <a:off x="6429041" y="1739172"/>
            <a:ext cx="4886806" cy="40823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65A43E-7DC0-33ED-D35F-8AB6AE7F3DB2}"/>
              </a:ext>
            </a:extLst>
          </p:cNvPr>
          <p:cNvSpPr txBox="1"/>
          <p:nvPr/>
        </p:nvSpPr>
        <p:spPr>
          <a:xfrm>
            <a:off x="7315350" y="2894523"/>
            <a:ext cx="3495369" cy="20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간의 직선 거리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측정하는 방법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거리가 짧을수록 유사도가 높음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 가까울수록 유사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38419-24B9-DE2C-8AAA-CC80BCAE3C67}"/>
              </a:ext>
            </a:extLst>
          </p:cNvPr>
          <p:cNvSpPr txBox="1"/>
          <p:nvPr/>
        </p:nvSpPr>
        <p:spPr>
          <a:xfrm>
            <a:off x="1548583" y="1670983"/>
            <a:ext cx="4672143" cy="51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유클리드 유사도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AECE8D2-6E17-8A8C-8576-4681C23BFB3C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42145367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E3227A-7E1E-340C-49AB-579713D6F31E}"/>
              </a:ext>
            </a:extLst>
          </p:cNvPr>
          <p:cNvSpPr txBox="1"/>
          <p:nvPr/>
        </p:nvSpPr>
        <p:spPr>
          <a:xfrm>
            <a:off x="6726964" y="1616472"/>
            <a:ext cx="4672143" cy="51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코사인 유사도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측정법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A0722A-5711-3BBA-7741-0C6EECA87BD8}"/>
              </a:ext>
            </a:extLst>
          </p:cNvPr>
          <p:cNvGrpSpPr/>
          <p:nvPr/>
        </p:nvGrpSpPr>
        <p:grpSpPr>
          <a:xfrm>
            <a:off x="1497946" y="1817322"/>
            <a:ext cx="9813514" cy="4082378"/>
            <a:chOff x="1252852" y="1822439"/>
            <a:chExt cx="9813514" cy="40823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24B943-C4C1-C357-D18B-589BBC04F23A}"/>
                </a:ext>
              </a:extLst>
            </p:cNvPr>
            <p:cNvSpPr/>
            <p:nvPr/>
          </p:nvSpPr>
          <p:spPr>
            <a:xfrm>
              <a:off x="1252852" y="1822439"/>
              <a:ext cx="4886806" cy="408237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6" name="그림 15" descr="스크린샷, 라인, 텍스트, 폰트이(가) 표시된 사진&#10;&#10;자동 생성된 설명">
              <a:extLst>
                <a:ext uri="{FF2B5EF4-FFF2-40B4-BE49-F238E27FC236}">
                  <a16:creationId xmlns:a16="http://schemas.microsoft.com/office/drawing/2014/main" id="{B76F3F12-5C2F-71AD-D810-FBFB5677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480" y="2257757"/>
              <a:ext cx="4172107" cy="3337686"/>
            </a:xfrm>
            <a:prstGeom prst="rect">
              <a:avLst/>
            </a:prstGeom>
          </p:spPr>
        </p:pic>
        <p:pic>
          <p:nvPicPr>
            <p:cNvPr id="18" name="그림 17" descr="텍스트, 라인, 스크린샷, 도표이(가) 표시된 사진&#10;&#10;자동 생성된 설명">
              <a:extLst>
                <a:ext uri="{FF2B5EF4-FFF2-40B4-BE49-F238E27FC236}">
                  <a16:creationId xmlns:a16="http://schemas.microsoft.com/office/drawing/2014/main" id="{725105BB-F548-E912-8437-C392C86AD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812" y="2097497"/>
              <a:ext cx="4731554" cy="364562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E71981-4345-8B1F-319B-A5D60671921A}"/>
              </a:ext>
            </a:extLst>
          </p:cNvPr>
          <p:cNvSpPr/>
          <p:nvPr/>
        </p:nvSpPr>
        <p:spPr>
          <a:xfrm>
            <a:off x="6429041" y="1739172"/>
            <a:ext cx="4886806" cy="40823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38419-24B9-DE2C-8AAA-CC80BCAE3C67}"/>
              </a:ext>
            </a:extLst>
          </p:cNvPr>
          <p:cNvSpPr txBox="1"/>
          <p:nvPr/>
        </p:nvSpPr>
        <p:spPr>
          <a:xfrm>
            <a:off x="1548583" y="1670983"/>
            <a:ext cx="4672143" cy="51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유클리드 유사도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53974-6754-9A9E-CEDD-1E37E8BCD49F}"/>
              </a:ext>
            </a:extLst>
          </p:cNvPr>
          <p:cNvSpPr txBox="1"/>
          <p:nvPr/>
        </p:nvSpPr>
        <p:spPr>
          <a:xfrm>
            <a:off x="7152159" y="2504431"/>
            <a:ext cx="3495369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&lt;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계산식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7D96FB-D5CD-557B-76AD-6FB7957868F5}"/>
                  </a:ext>
                </a:extLst>
              </p:cNvPr>
              <p:cNvSpPr txBox="1"/>
              <p:nvPr/>
            </p:nvSpPr>
            <p:spPr>
              <a:xfrm>
                <a:off x="7551252" y="3803000"/>
                <a:ext cx="2929200" cy="372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ⅆ</m:t>
                    </m:r>
                    <m:d>
                      <m:dPr>
                        <m:ctrlP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  <m:r>
                          <a:rPr kumimoji="0" lang="ko-KR" altLang="en-US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ko-KR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</m:t>
                        </m:r>
                      </m:e>
                    </m:d>
                  </m:oMath>
                </a14:m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rPr>
                  <a:t>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ko-KR" altLang="en-US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kumimoji="0" lang="ko-KR" alt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a:rPr kumimoji="0" lang="ko-KR" alt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ko-KR" altLang="en-US" sz="20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ko-KR" altLang="en-US" sz="20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0" lang="ko-KR" altLang="en-US" sz="2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ko-KR" altLang="en-US" sz="20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ko-KR" altLang="en-US" sz="20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ko-KR" altLang="en-US" sz="20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kumimoji="0" lang="ko-KR" altLang="en-US" sz="20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0" lang="ko-KR" altLang="en-US" sz="2000" b="0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lang="ko-KR" altLang="en-US" sz="20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ko-KR" altLang="en-US" sz="20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kumimoji="0" lang="ko-KR" altLang="en-US" sz="20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0" lang="ko-KR" alt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7D96FB-D5CD-557B-76AD-6FB795786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252" y="3803000"/>
                <a:ext cx="2929200" cy="372731"/>
              </a:xfrm>
              <a:prstGeom prst="rect">
                <a:avLst/>
              </a:prstGeom>
              <a:blipFill>
                <a:blip r:embed="rId6"/>
                <a:stretch>
                  <a:fillRect l="-3125" t="-132787" r="-1042" b="-20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B075BB4F-5A7E-AD29-1B56-31817352ECB4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92103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유클리드 거리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415597-A9CA-58D6-F5EC-E6A8928C2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90051"/>
              </p:ext>
            </p:extLst>
          </p:nvPr>
        </p:nvGraphicFramePr>
        <p:xfrm>
          <a:off x="495700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Euclidean Similarity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기상 데이터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8826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10-11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 descr="도표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461C5050-8816-4172-BB4C-734C75266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2" y="1914313"/>
            <a:ext cx="3549218" cy="2699497"/>
          </a:xfrm>
          <a:prstGeom prst="rect">
            <a:avLst/>
          </a:prstGeom>
        </p:spPr>
      </p:pic>
      <p:pic>
        <p:nvPicPr>
          <p:cNvPr id="10" name="그림 9" descr="스크린샷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3A3ECDFB-EB7A-D265-1DE7-A8CBDE743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02" y="1914980"/>
            <a:ext cx="3549218" cy="2712570"/>
          </a:xfrm>
          <a:prstGeom prst="rect">
            <a:avLst/>
          </a:prstGeom>
        </p:spPr>
      </p:pic>
      <p:pic>
        <p:nvPicPr>
          <p:cNvPr id="13" name="그림 12" descr="그래프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8A445DA5-8C59-1E59-209E-3912A3A62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32" y="1914313"/>
            <a:ext cx="3549218" cy="2699497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C566A6C-5F24-CCFB-5AB4-547628985BE2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3924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유클리드 거리</a:t>
            </a:r>
          </a:p>
        </p:txBody>
      </p:sp>
      <p:pic>
        <p:nvPicPr>
          <p:cNvPr id="8" name="그림 7" descr="도표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461C5050-8816-4172-BB4C-734C75266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2" y="1914313"/>
            <a:ext cx="3549218" cy="2699497"/>
          </a:xfrm>
          <a:prstGeom prst="rect">
            <a:avLst/>
          </a:prstGeom>
        </p:spPr>
      </p:pic>
      <p:pic>
        <p:nvPicPr>
          <p:cNvPr id="10" name="그림 9" descr="스크린샷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3A3ECDFB-EB7A-D265-1DE7-A8CBDE743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102" y="1914980"/>
            <a:ext cx="3549218" cy="2712570"/>
          </a:xfrm>
          <a:prstGeom prst="rect">
            <a:avLst/>
          </a:prstGeom>
        </p:spPr>
      </p:pic>
      <p:pic>
        <p:nvPicPr>
          <p:cNvPr id="13" name="그림 12" descr="그래프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8A445DA5-8C59-1E59-209E-3912A3A62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32" y="1914313"/>
            <a:ext cx="3549218" cy="269949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957E3B44-A99F-FD14-D408-35247234AF87}"/>
              </a:ext>
            </a:extLst>
          </p:cNvPr>
          <p:cNvSpPr/>
          <p:nvPr/>
        </p:nvSpPr>
        <p:spPr>
          <a:xfrm>
            <a:off x="6445376" y="2273000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OTF_ac" panose="020B0600000101010101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D90717-035D-F2BC-568F-C13EBD643555}"/>
              </a:ext>
            </a:extLst>
          </p:cNvPr>
          <p:cNvSpPr/>
          <p:nvPr/>
        </p:nvSpPr>
        <p:spPr>
          <a:xfrm>
            <a:off x="6239015" y="2616080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OTF_ac" panose="020B0600000101010101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CB7C1C-E04E-17F7-3263-6AAB2EDE70CA}"/>
              </a:ext>
            </a:extLst>
          </p:cNvPr>
          <p:cNvSpPr txBox="1"/>
          <p:nvPr/>
        </p:nvSpPr>
        <p:spPr>
          <a:xfrm>
            <a:off x="2304872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뾰족점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예측하지 못한 날은 인센티브를 적게 받음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전반적으로 잘 예측하지만 정오 부분을 맞추지 못하는 날이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A175EAB2-857D-1552-ADE3-C87BE7CE6621}"/>
              </a:ext>
            </a:extLst>
          </p:cNvPr>
          <p:cNvSpPr/>
          <p:nvPr/>
        </p:nvSpPr>
        <p:spPr>
          <a:xfrm>
            <a:off x="1728678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84BF053-9674-A45D-39BD-5F6D04504727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145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00F80D73-A954-CCCE-0CCE-4BCF686DF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32"/>
          <a:stretch/>
        </p:blipFill>
        <p:spPr>
          <a:xfrm>
            <a:off x="707171" y="2109944"/>
            <a:ext cx="8294457" cy="40223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F8780C8D-9ADD-170A-E87D-EC8EB7DC7A5D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05039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주차 되새김질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CE09F-F063-32EB-497C-C503750F537E}"/>
              </a:ext>
            </a:extLst>
          </p:cNvPr>
          <p:cNvSpPr txBox="1"/>
          <p:nvPr/>
        </p:nvSpPr>
        <p:spPr>
          <a:xfrm>
            <a:off x="9344025" y="2262344"/>
            <a:ext cx="2690132" cy="337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결론적으로 약간의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크기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차이를 제외하고는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전반적인 양상이 비슷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습도와 발전량 사이의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음의 상관관계와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자외선과 발전량 사이의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양의 상관관계가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더 두드러짐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pic>
        <p:nvPicPr>
          <p:cNvPr id="6" name="그림 5" descr="스크린샷, 텍스트, 직사각형, 사각형이(가) 표시된 사진&#10;&#10;자동 생성된 설명">
            <a:extLst>
              <a:ext uri="{FF2B5EF4-FFF2-40B4-BE49-F238E27FC236}">
                <a16:creationId xmlns:a16="http://schemas.microsoft.com/office/drawing/2014/main" id="{3B67D279-983E-740A-B2D7-8BBF082F3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9426" l="10199" r="90927">
                        <a14:foregroundMark x1="13798" y1="1853" x2="26225" y2="1208"/>
                        <a14:foregroundMark x1="26225" y1="1208" x2="89338" y2="3172"/>
                        <a14:foregroundMark x1="89338" y1="3172" x2="90662" y2="74773"/>
                        <a14:foregroundMark x1="90662" y1="74773" x2="86819" y2="78227"/>
                        <a14:foregroundMark x1="69404" y1="61270" x2="16073" y2="6979"/>
                        <a14:foregroundMark x1="89409" y1="80749" x2="89470" y2="1964"/>
                        <a14:foregroundMark x1="89404" y1="87311" x2="89406" y2="84309"/>
                        <a14:foregroundMark x1="89839" y1="81167" x2="90993" y2="0"/>
                        <a14:foregroundMark x1="89801" y1="83837" x2="89810" y2="83235"/>
                        <a14:foregroundMark x1="16291" y1="13746" x2="10199" y2="3323"/>
                        <a14:foregroundMark x1="10199" y1="3323" x2="12781" y2="4532"/>
                        <a14:foregroundMark x1="15033" y1="18580" x2="14503" y2="7251"/>
                        <a14:foregroundMark x1="18278" y1="21601" x2="14371" y2="8157"/>
                        <a14:foregroundMark x1="14371" y1="8157" x2="12384" y2="5589"/>
                        <a14:foregroundMark x1="17285" y1="14653" x2="15629" y2="10272"/>
                        <a14:foregroundMark x1="16556" y1="14955" x2="15166" y2="8912"/>
                        <a14:foregroundMark x1="16159" y1="15408" x2="15033" y2="8912"/>
                        <a14:foregroundMark x1="14768" y1="14955" x2="15828" y2="8157"/>
                        <a14:foregroundMark x1="16490" y1="16314" x2="15166" y2="5891"/>
                        <a14:foregroundMark x1="16556" y1="14955" x2="15166" y2="9063"/>
                        <a14:foregroundMark x1="16755" y1="12538" x2="13510" y2="8157"/>
                        <a14:foregroundMark x1="85695" y1="80816" x2="89603" y2="79154"/>
                        <a14:backgroundMark x1="87730" y1="82444" x2="89470" y2="84139"/>
                        <a14:backgroundMark x1="17020" y1="13595" x2="85766" y2="80532"/>
                        <a14:backgroundMark x1="89470" y1="84139" x2="92517" y2="63746"/>
                        <a14:backgroundMark x1="92517" y1="63746" x2="91325" y2="1964"/>
                        <a14:backgroundMark x1="3377" y1="3323" x2="2715" y2="95468"/>
                        <a14:backgroundMark x1="2715" y1="4683" x2="464" y2="96375"/>
                        <a14:backgroundMark x1="464" y1="96375" x2="3444" y2="77341"/>
                        <a14:backgroundMark x1="3444" y1="77341" x2="5099" y2="26284"/>
                        <a14:backgroundMark x1="5099" y1="26284" x2="2318" y2="14199"/>
                        <a14:backgroundMark x1="2318" y1="14199" x2="1589" y2="92145"/>
                        <a14:backgroundMark x1="1589" y1="92145" x2="2053" y2="90483"/>
                        <a14:backgroundMark x1="3775" y1="4230" x2="2318" y2="97734"/>
                        <a14:backgroundMark x1="2318" y1="97734" x2="18013" y2="99094"/>
                        <a14:backgroundMark x1="18013" y1="99094" x2="43775" y2="98187"/>
                        <a14:backgroundMark x1="43775" y1="98187" x2="99934" y2="981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1" r="6390" b="-10865"/>
          <a:stretch/>
        </p:blipFill>
        <p:spPr>
          <a:xfrm>
            <a:off x="1257096" y="2175589"/>
            <a:ext cx="8208229" cy="4459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BC60FF-5C33-68D8-BD1F-05009DBF59DD}"/>
              </a:ext>
            </a:extLst>
          </p:cNvPr>
          <p:cNvSpPr txBox="1"/>
          <p:nvPr/>
        </p:nvSpPr>
        <p:spPr>
          <a:xfrm>
            <a:off x="5655125" y="1695435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" panose="020B0600000101010101" charset="-127"/>
                <a:ea typeface="Maplestory OTF" panose="020B0600000101010101" charset="-127"/>
                <a:cs typeface="+mn-cs"/>
              </a:rPr>
              <a:t>&lt;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" panose="020B0600000101010101" charset="-127"/>
                <a:ea typeface="Maplestory OTF" panose="020B0600000101010101" charset="-127"/>
                <a:cs typeface="+mn-cs"/>
              </a:rPr>
              <a:t>가을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" panose="020B0600000101010101" charset="-127"/>
                <a:ea typeface="Maplestory OTF" panose="020B0600000101010101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" panose="020B0600000101010101" charset="-127"/>
              <a:ea typeface="Maplestory OTF" panose="020B0600000101010101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55183D-1ED7-8D13-7845-6AE98D9A013E}"/>
              </a:ext>
            </a:extLst>
          </p:cNvPr>
          <p:cNvSpPr txBox="1"/>
          <p:nvPr/>
        </p:nvSpPr>
        <p:spPr>
          <a:xfrm>
            <a:off x="2551040" y="5918507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" panose="020B0600000101010101" charset="-127"/>
                <a:ea typeface="Maplestory OTF" panose="020B0600000101010101" charset="-127"/>
                <a:cs typeface="+mn-cs"/>
              </a:rPr>
              <a:t>&lt;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" panose="020B0600000101010101" charset="-127"/>
                <a:ea typeface="Maplestory OTF" panose="020B0600000101010101" charset="-127"/>
                <a:cs typeface="+mn-cs"/>
              </a:rPr>
              <a:t>전 기간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" panose="020B0600000101010101" charset="-127"/>
                <a:ea typeface="Maplestory OTF" panose="020B0600000101010101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" panose="020B0600000101010101" charset="-127"/>
              <a:ea typeface="Maplestory OTF" panose="020B0600000101010101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D9B03A-7E8F-D9B7-FE0C-29F92D035BE0}"/>
              </a:ext>
            </a:extLst>
          </p:cNvPr>
          <p:cNvSpPr/>
          <p:nvPr/>
        </p:nvSpPr>
        <p:spPr>
          <a:xfrm>
            <a:off x="7322321" y="1882637"/>
            <a:ext cx="752340" cy="43101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F7E9F1-9DFB-A043-6A5D-9465F83EDEFB}"/>
              </a:ext>
            </a:extLst>
          </p:cNvPr>
          <p:cNvSpPr/>
          <p:nvPr/>
        </p:nvSpPr>
        <p:spPr>
          <a:xfrm>
            <a:off x="4143917" y="1903733"/>
            <a:ext cx="752340" cy="43101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59E35F-419A-DCD6-DBDA-9AB75B426C5B}"/>
              </a:ext>
            </a:extLst>
          </p:cNvPr>
          <p:cNvSpPr txBox="1"/>
          <p:nvPr/>
        </p:nvSpPr>
        <p:spPr>
          <a:xfrm>
            <a:off x="1832349" y="953183"/>
            <a:ext cx="6845119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10-11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월 상관관계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히트맵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26467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유클리드 거리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415597-A9CA-58D6-F5EC-E6A8928C2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144993"/>
              </p:ext>
            </p:extLst>
          </p:nvPr>
        </p:nvGraphicFramePr>
        <p:xfrm>
          <a:off x="495700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(11.01~11.07)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Euclidean Similarity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기상 데이터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1424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10-11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2755B529-99AC-3FB0-6E92-39A1CE32F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0" y="1937093"/>
            <a:ext cx="3554934" cy="2703842"/>
          </a:xfrm>
          <a:prstGeom prst="rect">
            <a:avLst/>
          </a:prstGeom>
        </p:spPr>
      </p:pic>
      <p:pic>
        <p:nvPicPr>
          <p:cNvPr id="12" name="그림 11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AD36643E-7EBB-0731-AE73-ED6AC5D13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04" y="1937093"/>
            <a:ext cx="3554934" cy="2703842"/>
          </a:xfrm>
          <a:prstGeom prst="rect">
            <a:avLst/>
          </a:prstGeom>
        </p:spPr>
      </p:pic>
      <p:pic>
        <p:nvPicPr>
          <p:cNvPr id="15" name="그림 14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DDB88C75-3176-C7A9-CA8D-189AA8F6E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59" y="1937093"/>
            <a:ext cx="3554934" cy="270384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F6C73D34-AA77-B67C-CA3C-6FBDAE9ED2C4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48313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유클리드 거리</a:t>
            </a:r>
          </a:p>
        </p:txBody>
      </p:sp>
      <p:pic>
        <p:nvPicPr>
          <p:cNvPr id="9" name="그림 8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2755B529-99AC-3FB0-6E92-39A1CE32F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0" y="1937093"/>
            <a:ext cx="3554934" cy="2703842"/>
          </a:xfrm>
          <a:prstGeom prst="rect">
            <a:avLst/>
          </a:prstGeom>
        </p:spPr>
      </p:pic>
      <p:pic>
        <p:nvPicPr>
          <p:cNvPr id="12" name="그림 11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AD36643E-7EBB-0731-AE73-ED6AC5D13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04" y="1937093"/>
            <a:ext cx="3554934" cy="2703842"/>
          </a:xfrm>
          <a:prstGeom prst="rect">
            <a:avLst/>
          </a:prstGeom>
        </p:spPr>
      </p:pic>
      <p:pic>
        <p:nvPicPr>
          <p:cNvPr id="15" name="그림 14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DDB88C75-3176-C7A9-CA8D-189AA8F6E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59" y="1937093"/>
            <a:ext cx="3554934" cy="2703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47778-F56F-BC58-009A-D4B0C23764F7}"/>
              </a:ext>
            </a:extLst>
          </p:cNvPr>
          <p:cNvSpPr txBox="1"/>
          <p:nvPr/>
        </p:nvSpPr>
        <p:spPr>
          <a:xfrm>
            <a:off x="2304872" y="5058167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흐린 날씨가 많았던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월에 대해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전반적으로 예측 성능이 떨어짐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8D9724A6-3D1D-ED0F-7628-C4D95D344A53}"/>
              </a:ext>
            </a:extLst>
          </p:cNvPr>
          <p:cNvSpPr/>
          <p:nvPr/>
        </p:nvSpPr>
        <p:spPr>
          <a:xfrm>
            <a:off x="1728678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1" name="그림 10" descr="만화 영화, 클립아트, 그래픽이(가) 표시된 사진&#10;&#10;자동 생성된 설명">
            <a:extLst>
              <a:ext uri="{FF2B5EF4-FFF2-40B4-BE49-F238E27FC236}">
                <a16:creationId xmlns:a16="http://schemas.microsoft.com/office/drawing/2014/main" id="{073EE15F-1EE7-1968-31E5-A20661398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84" y="5008599"/>
            <a:ext cx="1333569" cy="133356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C2D39219-12E5-3762-73ED-98069081561C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48198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415597-A9CA-58D6-F5EC-E6A8928C2599}"/>
              </a:ext>
            </a:extLst>
          </p:cNvPr>
          <p:cNvGraphicFramePr>
            <a:graphicFrameLocks noGrp="1"/>
          </p:cNvGraphicFramePr>
          <p:nvPr/>
        </p:nvGraphicFramePr>
        <p:xfrm>
          <a:off x="495298" y="4967046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Cosine Similarity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앞장 참고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4964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10-11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 가을 데이터만 사용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5E4AF1-8FA6-4320-924A-A303F702BF6E}"/>
              </a:ext>
            </a:extLst>
          </p:cNvPr>
          <p:cNvSpPr txBox="1"/>
          <p:nvPr/>
        </p:nvSpPr>
        <p:spPr>
          <a:xfrm>
            <a:off x="1832350" y="953183"/>
            <a:ext cx="6366770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코사인 유사도</a:t>
            </a:r>
          </a:p>
        </p:txBody>
      </p:sp>
      <p:pic>
        <p:nvPicPr>
          <p:cNvPr id="10" name="그림 9" descr="도표, 그래프, 스크린샷, 라인이(가) 표시된 사진&#10;&#10;자동 생성된 설명">
            <a:extLst>
              <a:ext uri="{FF2B5EF4-FFF2-40B4-BE49-F238E27FC236}">
                <a16:creationId xmlns:a16="http://schemas.microsoft.com/office/drawing/2014/main" id="{72ED6DFD-6429-0330-6253-ABD313C4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7" y="1928140"/>
            <a:ext cx="3401928" cy="2587466"/>
          </a:xfrm>
          <a:prstGeom prst="rect">
            <a:avLst/>
          </a:prstGeom>
        </p:spPr>
      </p:pic>
      <p:pic>
        <p:nvPicPr>
          <p:cNvPr id="12" name="그림 11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41570232-E75E-F271-2001-BF2976147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04" y="1928140"/>
            <a:ext cx="3401928" cy="2587466"/>
          </a:xfrm>
          <a:prstGeom prst="rect">
            <a:avLst/>
          </a:prstGeom>
        </p:spPr>
      </p:pic>
      <p:pic>
        <p:nvPicPr>
          <p:cNvPr id="14" name="그림 13" descr="스크린샷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2680ACA5-9B1C-57A8-6AFA-604B8AF47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41" y="1928140"/>
            <a:ext cx="3401928" cy="258746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4E16F7B-5767-BFE6-A8C2-DDBCD18CBEF3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25925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5E4AF1-8FA6-4320-924A-A303F702BF6E}"/>
              </a:ext>
            </a:extLst>
          </p:cNvPr>
          <p:cNvSpPr txBox="1"/>
          <p:nvPr/>
        </p:nvSpPr>
        <p:spPr>
          <a:xfrm>
            <a:off x="1832350" y="953183"/>
            <a:ext cx="6366770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코사인 유사도</a:t>
            </a:r>
          </a:p>
        </p:txBody>
      </p:sp>
      <p:pic>
        <p:nvPicPr>
          <p:cNvPr id="10" name="그림 9" descr="도표, 그래프, 스크린샷, 라인이(가) 표시된 사진&#10;&#10;자동 생성된 설명">
            <a:extLst>
              <a:ext uri="{FF2B5EF4-FFF2-40B4-BE49-F238E27FC236}">
                <a16:creationId xmlns:a16="http://schemas.microsoft.com/office/drawing/2014/main" id="{72ED6DFD-6429-0330-6253-ABD313C4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7" y="1928140"/>
            <a:ext cx="3401928" cy="2587466"/>
          </a:xfrm>
          <a:prstGeom prst="rect">
            <a:avLst/>
          </a:prstGeom>
        </p:spPr>
      </p:pic>
      <p:pic>
        <p:nvPicPr>
          <p:cNvPr id="12" name="그림 11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41570232-E75E-F271-2001-BF2976147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04" y="1928140"/>
            <a:ext cx="3401928" cy="2587466"/>
          </a:xfrm>
          <a:prstGeom prst="rect">
            <a:avLst/>
          </a:prstGeom>
        </p:spPr>
      </p:pic>
      <p:pic>
        <p:nvPicPr>
          <p:cNvPr id="14" name="그림 13" descr="스크린샷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2680ACA5-9B1C-57A8-6AFA-604B8AF47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41" y="1928140"/>
            <a:ext cx="3401928" cy="2587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805759-E65B-DFA7-02DA-87302955CF56}"/>
              </a:ext>
            </a:extLst>
          </p:cNvPr>
          <p:cNvSpPr txBox="1"/>
          <p:nvPr/>
        </p:nvSpPr>
        <p:spPr>
          <a:xfrm>
            <a:off x="2295541" y="5043342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유클리드 유사도에 비해 전반적으로 성능이 떨어짐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마찬가지로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뾰족점에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대해서는 예측하지 못함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2A713F0-104B-36D8-E1E3-371AAFC48A4C}"/>
              </a:ext>
            </a:extLst>
          </p:cNvPr>
          <p:cNvSpPr/>
          <p:nvPr/>
        </p:nvSpPr>
        <p:spPr>
          <a:xfrm>
            <a:off x="6310066" y="2461402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OTF_ac" panose="020B0600000101010101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DF9B8C0-33DE-EEED-C671-D1537747FF35}"/>
              </a:ext>
            </a:extLst>
          </p:cNvPr>
          <p:cNvSpPr/>
          <p:nvPr/>
        </p:nvSpPr>
        <p:spPr>
          <a:xfrm>
            <a:off x="6061968" y="2732209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OTF_ac" panose="020B0600000101010101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09B4CC0-E66E-9F61-EC05-F7744C89CFBD}"/>
              </a:ext>
            </a:extLst>
          </p:cNvPr>
          <p:cNvSpPr/>
          <p:nvPr/>
        </p:nvSpPr>
        <p:spPr>
          <a:xfrm>
            <a:off x="5930623" y="2240576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OTF_ac" panose="020B0600000101010101"/>
              <a:cs typeface="+mn-cs"/>
            </a:endParaRP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7443F187-30CF-8DBA-0EF9-47D392354B6D}"/>
              </a:ext>
            </a:extLst>
          </p:cNvPr>
          <p:cNvSpPr/>
          <p:nvPr/>
        </p:nvSpPr>
        <p:spPr>
          <a:xfrm>
            <a:off x="1719347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DE9FD4A-2C19-6B42-5E58-BF1064836D6B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02786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415597-A9CA-58D6-F5EC-E6A8928C2599}"/>
              </a:ext>
            </a:extLst>
          </p:cNvPr>
          <p:cNvGraphicFramePr>
            <a:graphicFrameLocks noGrp="1"/>
          </p:cNvGraphicFramePr>
          <p:nvPr/>
        </p:nvGraphicFramePr>
        <p:xfrm>
          <a:off x="495298" y="4967046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(11.01~11.07)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Cosine Similarity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앞장 참고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1065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10-11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 가을 데이터만 사용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5E4AF1-8FA6-4320-924A-A303F702BF6E}"/>
              </a:ext>
            </a:extLst>
          </p:cNvPr>
          <p:cNvSpPr txBox="1"/>
          <p:nvPr/>
        </p:nvSpPr>
        <p:spPr>
          <a:xfrm>
            <a:off x="1832350" y="953183"/>
            <a:ext cx="6366770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코사인 유사도</a:t>
            </a:r>
          </a:p>
        </p:txBody>
      </p:sp>
      <p:pic>
        <p:nvPicPr>
          <p:cNvPr id="9" name="그림 8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44DC0012-17C6-E481-5811-E335D2EB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1" y="1965466"/>
            <a:ext cx="3348910" cy="2547141"/>
          </a:xfrm>
          <a:prstGeom prst="rect">
            <a:avLst/>
          </a:prstGeom>
        </p:spPr>
      </p:pic>
      <p:pic>
        <p:nvPicPr>
          <p:cNvPr id="13" name="그림 12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EEEE6DF7-18CE-8012-E808-80415F194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96" y="1965466"/>
            <a:ext cx="3348910" cy="2547141"/>
          </a:xfrm>
          <a:prstGeom prst="rect">
            <a:avLst/>
          </a:prstGeom>
        </p:spPr>
      </p:pic>
      <p:pic>
        <p:nvPicPr>
          <p:cNvPr id="16" name="그림 15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5D322634-8EFE-FAC2-4F4A-2E696379E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641" y="1965466"/>
            <a:ext cx="3348910" cy="254714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A65B3A6-28B9-6790-1B43-20BBBDBCE76B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89249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5E4AF1-8FA6-4320-924A-A303F702BF6E}"/>
              </a:ext>
            </a:extLst>
          </p:cNvPr>
          <p:cNvSpPr txBox="1"/>
          <p:nvPr/>
        </p:nvSpPr>
        <p:spPr>
          <a:xfrm>
            <a:off x="1832350" y="953183"/>
            <a:ext cx="6366770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코사인 유사도</a:t>
            </a:r>
          </a:p>
        </p:txBody>
      </p:sp>
      <p:pic>
        <p:nvPicPr>
          <p:cNvPr id="9" name="그림 8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44DC0012-17C6-E481-5811-E335D2EBF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1" y="1965466"/>
            <a:ext cx="3348910" cy="2547141"/>
          </a:xfrm>
          <a:prstGeom prst="rect">
            <a:avLst/>
          </a:prstGeom>
        </p:spPr>
      </p:pic>
      <p:pic>
        <p:nvPicPr>
          <p:cNvPr id="13" name="그림 12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EEEE6DF7-18CE-8012-E808-80415F194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96" y="1965466"/>
            <a:ext cx="3348910" cy="2547141"/>
          </a:xfrm>
          <a:prstGeom prst="rect">
            <a:avLst/>
          </a:prstGeom>
        </p:spPr>
      </p:pic>
      <p:pic>
        <p:nvPicPr>
          <p:cNvPr id="16" name="그림 15" descr="도표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5D322634-8EFE-FAC2-4F4A-2E696379E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641" y="1965466"/>
            <a:ext cx="3348910" cy="2547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772678-F3E8-F7D3-5546-5827252ABD0D}"/>
              </a:ext>
            </a:extLst>
          </p:cNvPr>
          <p:cNvSpPr txBox="1"/>
          <p:nvPr/>
        </p:nvSpPr>
        <p:spPr>
          <a:xfrm>
            <a:off x="2760213" y="5051265"/>
            <a:ext cx="6667500" cy="1061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유사도만 가지고 예측하는 것은 오차가 너무 큼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이것을 새로운 변수로 활용하기로 결정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8789A408-13C0-B69E-8067-C0981B7D865A}"/>
              </a:ext>
            </a:extLst>
          </p:cNvPr>
          <p:cNvSpPr/>
          <p:nvPr/>
        </p:nvSpPr>
        <p:spPr>
          <a:xfrm>
            <a:off x="1719347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CF081EB-2006-4BD3-6E77-7C0B6A66F064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38068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추가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872B94-00D6-715B-44ED-3742034B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072" y="1594641"/>
            <a:ext cx="8449854" cy="3057952"/>
          </a:xfrm>
          <a:prstGeom prst="rect">
            <a:avLst/>
          </a:prstGeom>
        </p:spPr>
      </p:pic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40080F59-A479-B5EC-5B0B-5091CC16354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A80B4-7609-6420-0D5C-99322579D8F8}"/>
              </a:ext>
            </a:extLst>
          </p:cNvPr>
          <p:cNvSpPr txBox="1"/>
          <p:nvPr/>
        </p:nvSpPr>
        <p:spPr>
          <a:xfrm>
            <a:off x="1898498" y="5035236"/>
            <a:ext cx="8395003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첫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2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일 동안 발전량 패턴이 매우 특이 하였음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운량이 높거나 비가 오거나 많이 추울 경우 성능이 매우 떨어짐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1420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추가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872B94-00D6-715B-44ED-3742034B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072" y="1594641"/>
            <a:ext cx="8449854" cy="3057952"/>
          </a:xfrm>
          <a:prstGeom prst="rect">
            <a:avLst/>
          </a:prstGeom>
        </p:spPr>
      </p:pic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40080F59-A479-B5EC-5B0B-5091CC16354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A80B4-7609-6420-0D5C-99322579D8F8}"/>
              </a:ext>
            </a:extLst>
          </p:cNvPr>
          <p:cNvSpPr txBox="1"/>
          <p:nvPr/>
        </p:nvSpPr>
        <p:spPr>
          <a:xfrm>
            <a:off x="1898498" y="5035236"/>
            <a:ext cx="8395003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또한 모델 성능검증을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월 중순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~ 11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월 초까지 데이터를 이용하였는데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월 중순이 되면서 갑자기 날씨가 확 바뀐 것이 문제라고 생각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9264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추가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872B94-00D6-715B-44ED-3742034B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072" y="1594641"/>
            <a:ext cx="8449854" cy="3057952"/>
          </a:xfrm>
          <a:prstGeom prst="rect">
            <a:avLst/>
          </a:prstGeom>
        </p:spPr>
      </p:pic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40080F59-A479-B5EC-5B0B-5091CC16354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A80B4-7609-6420-0D5C-99322579D8F8}"/>
              </a:ext>
            </a:extLst>
          </p:cNvPr>
          <p:cNvSpPr txBox="1"/>
          <p:nvPr/>
        </p:nvSpPr>
        <p:spPr>
          <a:xfrm>
            <a:off x="1898498" y="5279675"/>
            <a:ext cx="839500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추워진 날씨를 반영 할 수 있는 새로운 변수를 추가 하기로 결정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6294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추가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872B94-00D6-715B-44ED-3742034B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072" y="1594641"/>
            <a:ext cx="8449854" cy="3057952"/>
          </a:xfrm>
          <a:prstGeom prst="rect">
            <a:avLst/>
          </a:prstGeom>
        </p:spPr>
      </p:pic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40080F59-A479-B5EC-5B0B-5091CC16354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A80B4-7609-6420-0D5C-99322579D8F8}"/>
              </a:ext>
            </a:extLst>
          </p:cNvPr>
          <p:cNvSpPr txBox="1"/>
          <p:nvPr/>
        </p:nvSpPr>
        <p:spPr>
          <a:xfrm>
            <a:off x="1898498" y="5081340"/>
            <a:ext cx="8395003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뾰족한 점들은 이상치로 생각해 볼 수 있는데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값들이 분명 과거 데이터에는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존재할 것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이기 때문에 유사도를 구해서 변수로 추가하기로 결정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00BBEAC-FA50-08F8-A008-C543101F0CF1}"/>
              </a:ext>
            </a:extLst>
          </p:cNvPr>
          <p:cNvSpPr/>
          <p:nvPr/>
        </p:nvSpPr>
        <p:spPr>
          <a:xfrm>
            <a:off x="4187901" y="1786268"/>
            <a:ext cx="298800" cy="29880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OTF_ac" panose="020B0600000101010101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F43D4D9-A53C-7615-744F-9B113ABF91CB}"/>
              </a:ext>
            </a:extLst>
          </p:cNvPr>
          <p:cNvSpPr/>
          <p:nvPr/>
        </p:nvSpPr>
        <p:spPr>
          <a:xfrm>
            <a:off x="4486701" y="2275510"/>
            <a:ext cx="298800" cy="29880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OTF_ac" panose="020B0600000101010101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C6108C4-4700-D7F2-F9A4-56484E5D9ABA}"/>
              </a:ext>
            </a:extLst>
          </p:cNvPr>
          <p:cNvSpPr/>
          <p:nvPr/>
        </p:nvSpPr>
        <p:spPr>
          <a:xfrm>
            <a:off x="4676201" y="1808039"/>
            <a:ext cx="298800" cy="29880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OTF_ac" panose="020B0600000101010101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5637BD1-96D7-B29F-1200-9BE04D6682B9}"/>
              </a:ext>
            </a:extLst>
          </p:cNvPr>
          <p:cNvSpPr/>
          <p:nvPr/>
        </p:nvSpPr>
        <p:spPr>
          <a:xfrm>
            <a:off x="8700806" y="2833687"/>
            <a:ext cx="298800" cy="29880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OTF_ac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8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AC1DA190-ECDA-EE3C-0827-C191AF485075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F8780C8D-9ADD-170A-E87D-EC8EB7DC7A5D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05039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주차 되새김질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3F77E-802C-4DA5-F333-DD4328E65A3C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1</a:t>
            </a: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주차 예고사항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0E1EF-1CDA-0A99-5BA7-6F1295459A8D}"/>
              </a:ext>
            </a:extLst>
          </p:cNvPr>
          <p:cNvSpPr txBox="1"/>
          <p:nvPr/>
        </p:nvSpPr>
        <p:spPr>
          <a:xfrm>
            <a:off x="2100751" y="5094044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뾰족점을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맞추기 위해 이것저것 해보겠다고 전주에 예고함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시계열 클러스터링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벡터 유사도 등등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..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D931ED-AA98-0140-6EBB-90970EEB4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84" y="2062136"/>
            <a:ext cx="3472733" cy="26413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C35516-7D57-4A95-64E1-F819E1AB3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357" y="2062135"/>
            <a:ext cx="3453936" cy="26270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09DD81-5DC6-87E3-CC25-90204AE82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76" y="2066897"/>
            <a:ext cx="3466473" cy="26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407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추가</a:t>
            </a:r>
          </a:p>
        </p:txBody>
      </p:sp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40080F59-A479-B5EC-5B0B-5091CC16354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A80B4-7609-6420-0D5C-99322579D8F8}"/>
              </a:ext>
            </a:extLst>
          </p:cNvPr>
          <p:cNvSpPr txBox="1"/>
          <p:nvPr/>
        </p:nvSpPr>
        <p:spPr>
          <a:xfrm>
            <a:off x="1898498" y="5071453"/>
            <a:ext cx="8395003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코사인 유사도는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결국 두 벡터 사이의 각에 관련 된 것이기 때문에 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발전량과 상관관계가 존재하는 변수들로 유사도를 계산하였음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B916E1-8C90-19E7-D01C-0600528E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264" y="1533589"/>
            <a:ext cx="8205126" cy="29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281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추가</a:t>
            </a:r>
          </a:p>
        </p:txBody>
      </p:sp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40080F59-A479-B5EC-5B0B-5091CC16354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A80B4-7609-6420-0D5C-99322579D8F8}"/>
              </a:ext>
            </a:extLst>
          </p:cNvPr>
          <p:cNvSpPr txBox="1"/>
          <p:nvPr/>
        </p:nvSpPr>
        <p:spPr>
          <a:xfrm>
            <a:off x="1898498" y="5071453"/>
            <a:ext cx="8395003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또한 모든 계절을 이용하는 것보다 </a:t>
            </a:r>
            <a:r>
              <a:rPr lang="en-US" altLang="ko-KR" sz="20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10</a:t>
            </a:r>
            <a:r>
              <a:rPr lang="ko-KR" altLang="en-US" sz="20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월</a:t>
            </a:r>
            <a:r>
              <a:rPr lang="en-US" altLang="ko-KR" sz="20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,11</a:t>
            </a:r>
            <a:r>
              <a:rPr lang="ko-KR" altLang="en-US" sz="20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월 데이터만 이용하는 것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이 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실제 발전량과 비교하였을 때 대체적으로 오차율이 더 낮았음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B916E1-8C90-19E7-D01C-0600528E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264" y="1533589"/>
            <a:ext cx="8205126" cy="29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216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 </a:t>
            </a: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+ </a:t>
            </a:r>
            <a:r>
              <a:rPr lang="en-US" altLang="ko-KR" sz="2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40080F59-A479-B5EC-5B0B-5091CC163543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A80B4-7609-6420-0D5C-99322579D8F8}"/>
              </a:ext>
            </a:extLst>
          </p:cNvPr>
          <p:cNvSpPr txBox="1"/>
          <p:nvPr/>
        </p:nvSpPr>
        <p:spPr>
          <a:xfrm>
            <a:off x="1898498" y="5108779"/>
            <a:ext cx="8395003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특이한 패턴을 따라가는 모양새가 보이고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발전량 패턴이 일반적이지 않은 날에 인센티브 값이 좋았음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C46EBF-B68E-C5A0-6CF3-D315DE44C318}"/>
              </a:ext>
            </a:extLst>
          </p:cNvPr>
          <p:cNvGrpSpPr/>
          <p:nvPr/>
        </p:nvGrpSpPr>
        <p:grpSpPr>
          <a:xfrm>
            <a:off x="1545756" y="1758007"/>
            <a:ext cx="7561248" cy="2865176"/>
            <a:chOff x="1825348" y="1501551"/>
            <a:chExt cx="8534302" cy="29916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4A86394-55C7-7B79-C10D-484957C5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7492" y="1501728"/>
              <a:ext cx="4162158" cy="299124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CA9938-74AD-46FE-9D78-2ED35BBC1F42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5348" y="1501551"/>
              <a:ext cx="4161600" cy="29916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02781F6-F38C-A6E3-E8A1-9ABD3E671ADF}"/>
              </a:ext>
            </a:extLst>
          </p:cNvPr>
          <p:cNvSpPr txBox="1"/>
          <p:nvPr/>
        </p:nvSpPr>
        <p:spPr>
          <a:xfrm>
            <a:off x="8957519" y="2242226"/>
            <a:ext cx="2142801" cy="1896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개나리 실제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빨강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070C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파랑 </a:t>
            </a:r>
            <a:r>
              <a:rPr lang="en-US" altLang="ko-KR" sz="2000" dirty="0">
                <a:solidFill>
                  <a:srgbClr val="0070C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시금치 평균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5642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F91870-2642-13B5-3E11-1FE95CE6A2AA}"/>
              </a:ext>
            </a:extLst>
          </p:cNvPr>
          <p:cNvSpPr txBox="1">
            <a:spLocks/>
          </p:cNvSpPr>
          <p:nvPr/>
        </p:nvSpPr>
        <p:spPr>
          <a:xfrm>
            <a:off x="4061822" y="2884614"/>
            <a:ext cx="410127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최종 모델 및 공모전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F9D7C-8E09-6A70-863F-4F7036F0237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52" y="2808409"/>
            <a:ext cx="952505" cy="9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970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최종 모델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+ </a:t>
            </a: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회귀 </a:t>
            </a: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+ </a:t>
            </a:r>
            <a:r>
              <a:rPr lang="en-US" altLang="ko-KR" sz="2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lgbm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1B55244-0A90-0C73-100A-6866C2139DE0}"/>
              </a:ext>
            </a:extLst>
          </p:cNvPr>
          <p:cNvGrpSpPr/>
          <p:nvPr/>
        </p:nvGrpSpPr>
        <p:grpSpPr>
          <a:xfrm>
            <a:off x="2315376" y="1751333"/>
            <a:ext cx="7561248" cy="2865176"/>
            <a:chOff x="1825348" y="1501551"/>
            <a:chExt cx="8534302" cy="29916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A45C3A-2855-E436-3DDA-2D5C77C06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7492" y="1501728"/>
              <a:ext cx="4162158" cy="299124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A3933F8-3637-CCC9-9D24-12E010A3307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5348" y="1501551"/>
              <a:ext cx="4161600" cy="2991600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B13C192-2DC6-8255-DBDB-DA62AEFB7A34}"/>
              </a:ext>
            </a:extLst>
          </p:cNvPr>
          <p:cNvSpPr/>
          <p:nvPr/>
        </p:nvSpPr>
        <p:spPr>
          <a:xfrm>
            <a:off x="1723087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B1501-0BD7-D206-12D7-D0A772A90B1E}"/>
              </a:ext>
            </a:extLst>
          </p:cNvPr>
          <p:cNvSpPr txBox="1"/>
          <p:nvPr/>
        </p:nvSpPr>
        <p:spPr>
          <a:xfrm>
            <a:off x="2105371" y="5050745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운량이 특정 시간까지 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매우 많은 날은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발전량 자체가 매우 낮은데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그 경우에는 해당 모델을 제출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9017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최종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Linear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regression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B13C192-2DC6-8255-DBDB-DA62AEFB7A34}"/>
              </a:ext>
            </a:extLst>
          </p:cNvPr>
          <p:cNvSpPr/>
          <p:nvPr/>
        </p:nvSpPr>
        <p:spPr>
          <a:xfrm>
            <a:off x="1723087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E91274-8857-69CB-5ABA-13C48B7F0112}"/>
              </a:ext>
            </a:extLst>
          </p:cNvPr>
          <p:cNvGrpSpPr/>
          <p:nvPr/>
        </p:nvGrpSpPr>
        <p:grpSpPr>
          <a:xfrm>
            <a:off x="817547" y="2037787"/>
            <a:ext cx="10573200" cy="2602800"/>
            <a:chOff x="1008047" y="2037787"/>
            <a:chExt cx="10410918" cy="2639474"/>
          </a:xfrm>
        </p:grpSpPr>
        <p:pic>
          <p:nvPicPr>
            <p:cNvPr id="10" name="그림 9" descr="스크린샷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5CDB2A05-91C1-76DF-621E-23536535E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47" y="2037787"/>
              <a:ext cx="3470306" cy="2639474"/>
            </a:xfrm>
            <a:prstGeom prst="rect">
              <a:avLst/>
            </a:prstGeom>
          </p:spPr>
        </p:pic>
        <p:pic>
          <p:nvPicPr>
            <p:cNvPr id="11" name="그림 10" descr="스크린샷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52876064-9E4A-4F9D-32E8-D446B4A0D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353" y="2037787"/>
              <a:ext cx="3470306" cy="2639474"/>
            </a:xfrm>
            <a:prstGeom prst="rect">
              <a:avLst/>
            </a:prstGeom>
          </p:spPr>
        </p:pic>
        <p:pic>
          <p:nvPicPr>
            <p:cNvPr id="14" name="그림 13" descr="스크린샷, 그래프, 도표, 텍스트이(가) 표시된 사진&#10;&#10;자동 생성된 설명">
              <a:extLst>
                <a:ext uri="{FF2B5EF4-FFF2-40B4-BE49-F238E27FC236}">
                  <a16:creationId xmlns:a16="http://schemas.microsoft.com/office/drawing/2014/main" id="{84625D6D-371C-5D6B-5F5A-B10A43E4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8659" y="2037787"/>
              <a:ext cx="3470306" cy="263947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B91651-694D-1AE9-4565-B8AC7C65F423}"/>
              </a:ext>
            </a:extLst>
          </p:cNvPr>
          <p:cNvSpPr txBox="1"/>
          <p:nvPr/>
        </p:nvSpPr>
        <p:spPr>
          <a:xfrm>
            <a:off x="2105371" y="5266871"/>
            <a:ext cx="7986422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하루가 통째로 운량이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90-100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인 날은 회귀모델을 제출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2577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최종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Linear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regression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B13C192-2DC6-8255-DBDB-DA62AEFB7A34}"/>
              </a:ext>
            </a:extLst>
          </p:cNvPr>
          <p:cNvSpPr/>
          <p:nvPr/>
        </p:nvSpPr>
        <p:spPr>
          <a:xfrm>
            <a:off x="1723087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B5A18A-35E9-F217-B0C5-86433880AA36}"/>
              </a:ext>
            </a:extLst>
          </p:cNvPr>
          <p:cNvGrpSpPr/>
          <p:nvPr/>
        </p:nvGrpSpPr>
        <p:grpSpPr>
          <a:xfrm>
            <a:off x="808103" y="2034143"/>
            <a:ext cx="10542221" cy="2641324"/>
            <a:chOff x="918276" y="2052805"/>
            <a:chExt cx="10441379" cy="26413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8FF76F2-EDC1-C745-C706-26857560E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6922" y="2052805"/>
              <a:ext cx="3472733" cy="264132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04D673B-46F0-EED5-A03D-220230C09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2357" y="2062135"/>
              <a:ext cx="3453936" cy="262702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C254108-DBCD-6463-A79F-E36FC52E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8276" y="2057566"/>
              <a:ext cx="3466473" cy="263656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1F37A18-C9F6-EFD7-12E7-3BAD8B0B795C}"/>
              </a:ext>
            </a:extLst>
          </p:cNvPr>
          <p:cNvSpPr txBox="1"/>
          <p:nvPr/>
        </p:nvSpPr>
        <p:spPr>
          <a:xfrm>
            <a:off x="2105371" y="5050745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일반적인 경우는 대체적으로 성능이 좋은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 + LGBM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제출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9745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결과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아직 모름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B13C192-2DC6-8255-DBDB-DA62AEFB7A34}"/>
              </a:ext>
            </a:extLst>
          </p:cNvPr>
          <p:cNvSpPr/>
          <p:nvPr/>
        </p:nvSpPr>
        <p:spPr>
          <a:xfrm>
            <a:off x="1723087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91651-694D-1AE9-4565-B8AC7C65F423}"/>
              </a:ext>
            </a:extLst>
          </p:cNvPr>
          <p:cNvSpPr txBox="1"/>
          <p:nvPr/>
        </p:nvSpPr>
        <p:spPr>
          <a:xfrm>
            <a:off x="2105371" y="5070924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웹사이트에서 확인할 수 있는 순위는 참고목적으로만 보라는 공지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아직 하루가 남음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3D8E40-7B14-6031-C6DC-8D4AC4ABF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483" y="1751333"/>
            <a:ext cx="7979867" cy="25349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4B01A8E-B1DA-18DE-7246-875BDD86A439}"/>
              </a:ext>
            </a:extLst>
          </p:cNvPr>
          <p:cNvSpPr/>
          <p:nvPr/>
        </p:nvSpPr>
        <p:spPr>
          <a:xfrm>
            <a:off x="2258008" y="3806890"/>
            <a:ext cx="2668555" cy="466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003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피셋을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마치며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7" name="모서리가 둥근 사각형 설명선 20">
            <a:extLst>
              <a:ext uri="{FF2B5EF4-FFF2-40B4-BE49-F238E27FC236}">
                <a16:creationId xmlns:a16="http://schemas.microsoft.com/office/drawing/2014/main" id="{A6C1D727-5A0D-B1DC-37DB-0BB17DC86C4D}"/>
              </a:ext>
            </a:extLst>
          </p:cNvPr>
          <p:cNvSpPr/>
          <p:nvPr/>
        </p:nvSpPr>
        <p:spPr>
          <a:xfrm>
            <a:off x="795403" y="1811782"/>
            <a:ext cx="8083816" cy="3863461"/>
          </a:xfrm>
          <a:prstGeom prst="wedgeRoundRectCallout">
            <a:avLst>
              <a:gd name="adj1" fmla="val 62872"/>
              <a:gd name="adj2" fmla="val -4313"/>
              <a:gd name="adj3" fmla="val 16667"/>
            </a:avLst>
          </a:prstGeom>
          <a:noFill/>
          <a:ln>
            <a:solidFill>
              <a:srgbClr val="1DA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DF4490-E221-524D-2959-B53A50131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215" y="3743512"/>
            <a:ext cx="2493533" cy="1700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455D81-6A82-79F6-1975-6928A2B5A617}"/>
              </a:ext>
            </a:extLst>
          </p:cNvPr>
          <p:cNvSpPr txBox="1"/>
          <p:nvPr/>
        </p:nvSpPr>
        <p:spPr>
          <a:xfrm>
            <a:off x="8476353" y="5398404"/>
            <a:ext cx="388792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[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정 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3F9F7-3F65-4594-F960-2080F7F287C6}"/>
              </a:ext>
            </a:extLst>
          </p:cNvPr>
          <p:cNvSpPr txBox="1"/>
          <p:nvPr/>
        </p:nvSpPr>
        <p:spPr>
          <a:xfrm>
            <a:off x="872919" y="2239168"/>
            <a:ext cx="7986422" cy="2971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율전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기숙사에서 승민이에게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피셋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합격 전화를 받을 때가 엊그저께 같은데 벌써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학기째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주제분석이 마무리되네요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...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피셋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활동을 하며 통계적 분석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강력한 통계 분석 기술의 필요성을 정말 많이 느끼고 갑니다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학기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딥팀원으로써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활동하며 이론에 대한 깊은 이해를 가진 승민이에게 많은 것을 배울 수 있었습니다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학기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딥팀장을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하게 되면서 클린업 교안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코딩 실습 코드를 준비하며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근본적인 개념을 제 것으로 만들 수 있어서 정말 좋았습니다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밤을  새긴 했지만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...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살려줘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...)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부족한 팀장이지만 좋은 팀원들과 함께 클린업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주제 분석을 진행할 수 있었습니다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이번 주제분석 기간에 좋은 모델링 아이디어를 내준 팀원 모두에게 정말 감사드립니다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영원한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정승민 포함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팀원들 덕분에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학기에도 더 성장할 수 있었습니다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클린업부터 주제분석까지 화목한 분위기로 정말 재밌는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학기를 보낼 수 있었습니다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동환 가민 채원 준영 모두에게 감사합니다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동환 캐나다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잘가구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다들 다음 학기도 이번 학기처럼 활약하길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!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다들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고생많았어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~~!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888C7-9C9C-CD2F-7366-458CED5E550B}"/>
              </a:ext>
            </a:extLst>
          </p:cNvPr>
          <p:cNvSpPr txBox="1"/>
          <p:nvPr/>
        </p:nvSpPr>
        <p:spPr>
          <a:xfrm>
            <a:off x="10550981" y="3552829"/>
            <a:ext cx="1419707" cy="34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딥러닝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할래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761656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A757C0B-0FC1-761D-2C81-C16B79FE6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03" y1="35319" x2="38900" y2="548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9014" y="2754453"/>
            <a:ext cx="4005469" cy="383415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피셋을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마치며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7" name="모서리가 둥근 사각형 설명선 20">
            <a:extLst>
              <a:ext uri="{FF2B5EF4-FFF2-40B4-BE49-F238E27FC236}">
                <a16:creationId xmlns:a16="http://schemas.microsoft.com/office/drawing/2014/main" id="{A6C1D727-5A0D-B1DC-37DB-0BB17DC86C4D}"/>
              </a:ext>
            </a:extLst>
          </p:cNvPr>
          <p:cNvSpPr/>
          <p:nvPr/>
        </p:nvSpPr>
        <p:spPr>
          <a:xfrm>
            <a:off x="795403" y="1811782"/>
            <a:ext cx="8083816" cy="3863461"/>
          </a:xfrm>
          <a:prstGeom prst="wedgeRoundRectCallout">
            <a:avLst>
              <a:gd name="adj1" fmla="val 62872"/>
              <a:gd name="adj2" fmla="val -4313"/>
              <a:gd name="adj3" fmla="val 16667"/>
            </a:avLst>
          </a:prstGeom>
          <a:noFill/>
          <a:ln>
            <a:solidFill>
              <a:srgbClr val="1DA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55D81-6A82-79F6-1975-6928A2B5A617}"/>
              </a:ext>
            </a:extLst>
          </p:cNvPr>
          <p:cNvSpPr txBox="1"/>
          <p:nvPr/>
        </p:nvSpPr>
        <p:spPr>
          <a:xfrm>
            <a:off x="8476353" y="5398404"/>
            <a:ext cx="388792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[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김 동 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3F9F7-3F65-4594-F960-2080F7F287C6}"/>
              </a:ext>
            </a:extLst>
          </p:cNvPr>
          <p:cNvSpPr txBox="1"/>
          <p:nvPr/>
        </p:nvSpPr>
        <p:spPr>
          <a:xfrm>
            <a:off x="844100" y="1965133"/>
            <a:ext cx="7986422" cy="3617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피셋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면접 본 날이 지금도 기억이 나는데 드디어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!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드디어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!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끝이 나버렸습니다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피셋을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하고있노라면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학기가 삭제가 되는 마법을 경험할 수가 있는데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뭔가 시간이 빠르게 가버리니까 아쉬우면서도 아까우면서도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보람차기도한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복잡미묘한 감정입니다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학기 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방세 준혁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희나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정환 등등 정말 잘하고 좋은 사람들 많이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많나고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알게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된게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가장 보람찼습니다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그리고 한 학기 동안 학회 이끄느라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뺑이치신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승민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진혁도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고생많았습니다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그리고 우리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!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솔직히 말하면 내가 중간에 캐나다에 가기로 결정을 해버려서 주제분석 기간에 뭔가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100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퍼센트 내 역량을 다 쏟았다고 말할 기 힘든데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그런데도 이해해주고 열심히 해준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너네한테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고맙다는 말을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전하고싶어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이번학기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우리팀만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기존이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한명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적어서 좀 걱정하고 있었는데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막상 시작하고 나서는 새로운 팀원들이 매우 잘 해주고 잘 따라와서 편안하게 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해쳐나갈수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있었어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스터디 할 때 다들 표정이 저 사람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뭐라는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거냐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표정이여서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하 큰일 났다 라고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생각했었는데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점점 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따라오더라고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준영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채원 다들 넘 잘 해줘서 고맙고 방학부터 다음학기까지 힘내서 잘 했으면 좋겠어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다들 잘하니까 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걱정하지말고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지금처럼 담 학기도 하면 될 꺼 같아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근데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피피티는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좀 우리가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널널하게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한거니까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생각하고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ㅋㅋ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151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AC1DA190-ECDA-EE3C-0827-C191AF485075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F8780C8D-9ADD-170A-E87D-EC8EB7DC7A5D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05039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주차 되새김질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3F77E-802C-4DA5-F333-DD4328E65A3C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주차 예고사항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0E1EF-1CDA-0A99-5BA7-6F1295459A8D}"/>
              </a:ext>
            </a:extLst>
          </p:cNvPr>
          <p:cNvSpPr txBox="1"/>
          <p:nvPr/>
        </p:nvSpPr>
        <p:spPr>
          <a:xfrm>
            <a:off x="2119413" y="5094044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패턴을 분리하기 위해 다양하게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시도해보겠다라고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한 적이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등등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D931ED-AA98-0140-6EBB-90970EEB4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84" y="2062136"/>
            <a:ext cx="3472733" cy="26413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C35516-7D57-4A95-64E1-F819E1AB3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357" y="2062135"/>
            <a:ext cx="3453936" cy="26270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09DD81-5DC6-87E3-CC25-90204AE82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76" y="2066897"/>
            <a:ext cx="3466473" cy="263656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79688A2-B1A0-9334-DC71-1A4C7F511164}"/>
              </a:ext>
            </a:extLst>
          </p:cNvPr>
          <p:cNvSpPr/>
          <p:nvPr/>
        </p:nvSpPr>
        <p:spPr>
          <a:xfrm>
            <a:off x="0" y="1511028"/>
            <a:ext cx="12329652" cy="53469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2BEF20-9A37-3C8A-0EDF-2ABF6B2A1DA2}"/>
              </a:ext>
            </a:extLst>
          </p:cNvPr>
          <p:cNvSpPr/>
          <p:nvPr/>
        </p:nvSpPr>
        <p:spPr>
          <a:xfrm>
            <a:off x="6631052" y="-294968"/>
            <a:ext cx="5715913" cy="18448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5467F8-0746-4796-3A09-309C76E76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62" y="1467594"/>
            <a:ext cx="2133600" cy="31028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306D58-9FD8-019D-9918-4FF073EF82DA}"/>
              </a:ext>
            </a:extLst>
          </p:cNvPr>
          <p:cNvSpPr txBox="1"/>
          <p:nvPr/>
        </p:nvSpPr>
        <p:spPr>
          <a:xfrm>
            <a:off x="2294889" y="5017908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바로 시작해보겠습니다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75901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피셋을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마치며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7" name="모서리가 둥근 사각형 설명선 20">
            <a:extLst>
              <a:ext uri="{FF2B5EF4-FFF2-40B4-BE49-F238E27FC236}">
                <a16:creationId xmlns:a16="http://schemas.microsoft.com/office/drawing/2014/main" id="{A6C1D727-5A0D-B1DC-37DB-0BB17DC86C4D}"/>
              </a:ext>
            </a:extLst>
          </p:cNvPr>
          <p:cNvSpPr/>
          <p:nvPr/>
        </p:nvSpPr>
        <p:spPr>
          <a:xfrm>
            <a:off x="795403" y="1811782"/>
            <a:ext cx="8083816" cy="3863461"/>
          </a:xfrm>
          <a:prstGeom prst="wedgeRoundRectCallout">
            <a:avLst>
              <a:gd name="adj1" fmla="val 62872"/>
              <a:gd name="adj2" fmla="val -4313"/>
              <a:gd name="adj3" fmla="val 16667"/>
            </a:avLst>
          </a:prstGeom>
          <a:noFill/>
          <a:ln>
            <a:solidFill>
              <a:srgbClr val="1DA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55D81-6A82-79F6-1975-6928A2B5A617}"/>
              </a:ext>
            </a:extLst>
          </p:cNvPr>
          <p:cNvSpPr txBox="1"/>
          <p:nvPr/>
        </p:nvSpPr>
        <p:spPr>
          <a:xfrm>
            <a:off x="8476353" y="5398404"/>
            <a:ext cx="388792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[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권 가 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3F9F7-3F65-4594-F960-2080F7F287C6}"/>
              </a:ext>
            </a:extLst>
          </p:cNvPr>
          <p:cNvSpPr txBox="1"/>
          <p:nvPr/>
        </p:nvSpPr>
        <p:spPr>
          <a:xfrm>
            <a:off x="844100" y="2235504"/>
            <a:ext cx="7986422" cy="301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절대 끝나지 않을 것 같던 이번 학기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피셋이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드디어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거의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끝나네요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끝날때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되니까 너무 아쉬워요 이렇게 빨리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끝날줄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알았으면 팀원들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안놀리고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잘해줄걸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그랬어요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사실 생각해보면 팀원들이 너무 좋아서 스트레스 덜 받고 너무 즐겁게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했던거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같아요 🤍 팀원들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얘기하는거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 반영해주시고 이상한말까지 다 열심히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들어주신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채고의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팀장님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문제를 해결해주시는 동환오빠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근데 동환오빠는 진짜 겉은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딱복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속은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물복이랍니다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울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기염둥이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통통심통통의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중심 채원아 패키지 맨날 도와줘서 고마워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ㅎㅎ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그리고 환상의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밥짝꿍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준영이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^^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맨날 내 밥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한숟가락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덜게 해줘서 고마워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암튼 저는 사실 너무 행복했습니다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!!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저희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피셋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내의 소모임으로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애사모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애니를 사랑하는 모임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진행할거고 리더는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정환오빠인데요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혹시 가입 원하시는 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갠톡주세요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8194D5-298A-CD73-DC57-C88F91CD5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53" b="96517" l="2180" r="89646">
                        <a14:foregroundMark x1="2316" y1="66667" x2="14033" y2="83831"/>
                        <a14:foregroundMark x1="7766" y1="56965" x2="22480" y2="84328"/>
                        <a14:foregroundMark x1="29428" y1="87811" x2="61035" y2="93532"/>
                        <a14:foregroundMark x1="31880" y1="82090" x2="61717" y2="89055"/>
                        <a14:foregroundMark x1="66076" y1="94776" x2="81471" y2="965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6857" y="3665110"/>
            <a:ext cx="3164771" cy="17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269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피셋을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마치며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7" name="모서리가 둥근 사각형 설명선 20">
            <a:extLst>
              <a:ext uri="{FF2B5EF4-FFF2-40B4-BE49-F238E27FC236}">
                <a16:creationId xmlns:a16="http://schemas.microsoft.com/office/drawing/2014/main" id="{A6C1D727-5A0D-B1DC-37DB-0BB17DC86C4D}"/>
              </a:ext>
            </a:extLst>
          </p:cNvPr>
          <p:cNvSpPr/>
          <p:nvPr/>
        </p:nvSpPr>
        <p:spPr>
          <a:xfrm>
            <a:off x="795403" y="1811782"/>
            <a:ext cx="8083816" cy="3863461"/>
          </a:xfrm>
          <a:prstGeom prst="wedgeRoundRectCallout">
            <a:avLst>
              <a:gd name="adj1" fmla="val 62872"/>
              <a:gd name="adj2" fmla="val -4313"/>
              <a:gd name="adj3" fmla="val 16667"/>
            </a:avLst>
          </a:prstGeom>
          <a:noFill/>
          <a:ln>
            <a:solidFill>
              <a:srgbClr val="1DA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55D81-6A82-79F6-1975-6928A2B5A617}"/>
              </a:ext>
            </a:extLst>
          </p:cNvPr>
          <p:cNvSpPr txBox="1"/>
          <p:nvPr/>
        </p:nvSpPr>
        <p:spPr>
          <a:xfrm>
            <a:off x="8476353" y="5398404"/>
            <a:ext cx="388792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[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박 준 영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7C0AF-0932-2C51-E00E-2F5689B5C8B5}"/>
              </a:ext>
            </a:extLst>
          </p:cNvPr>
          <p:cNvSpPr txBox="1"/>
          <p:nvPr/>
        </p:nvSpPr>
        <p:spPr>
          <a:xfrm>
            <a:off x="1031654" y="1996834"/>
            <a:ext cx="7611313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한 학기 동안의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피셋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활동이 끝났네요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지난 시간을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톺아보면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개인적으로는 아쉬움도 많았고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정신없었던 한 학기였는데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늘 옆에서 힘이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돼준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팀원들이 있었기에 이번 학기가 좋은 기억으로 남을 것 같습니다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피셋에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처음 들어와서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딥러닝팀에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배정됐을 때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전혀 예상하지 못했던 팀이기도 하고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생소한 분야여서 당황했던 기억이 납니다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솔직히 막막하다고도 생각했습니다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그런데 팀원들을 처음 만난 날부터 괜찮을 수도 있겠다고 생각했던 거 같습니다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긍정적이고 학구적인 분위기의 팀이어서 좋았고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배려할 줄 아는 사람들이어서 좋았습니다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무엇보다 함께 있으면 즐거워서 좋았습니다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항상 웃고 있는 엉뚱한 매력의 정환이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아재 개그를 참지 못하는 동환이 형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우리 팀의 오디오를 책임지는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MZ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감별사 가민이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그리고 그런 그들을 보며 같이 웃고 있는 채원이까지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한 명이라도 빠지면 섭섭한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딥팀이었습니다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우리의 영원한 팀장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정환아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항상 하나라도 더 알려주려고 하는 정환이 덕분에 하나라도 더 배울 수 있었고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모르는 걸 물어보면 하던 일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제쳐두고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자기 일처럼 열심히 도와줘서 고마웠어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파란댕댕이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이모티콘을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보면 정환이가 생각날 거 같아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...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늘 궂은 일을 도맡아 하는 국밥 동환이 형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담미온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국밥마냥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든든한 형 덕분에 부담이 덜했던 거 같아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모르는 게 있으면 물어보라고 항상 말해주고 교수님보다 훨씬 더 잘 설명해줘서 좋았어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첫주차에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피피티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보고 조금 어지러웠을 거 같은데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화도 안 내고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ㅎㅎ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그동안 잘 취합해줘서 고생했다고 말해주고 싶어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나도 형처럼 든든한 기존 기수가 될 수 있게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노력할게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그리고 우리 신입 기수 동기들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가민이랑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채원이가 클린업 때 하는 질문들이나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분석 과정에서 너희들이 보여주는 번뜩이는 아이디어들을 보면서 나에게 좋은 자극이 되었던 거 같아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같은 고민을 하고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같이 고생하는 훈련소 동기 느낌이어서 뭔가 더 애틋했던 거 같기도 해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정말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정말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고생 많았고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다음 팀이 어디가 될지는 모르지만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너희라면 어디를 가더라도 잘할 거라고 믿어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이번 학기를 끝으로 졸업하는 정환이와 동환이 형도 앞으로 어떤 길을 가든 항상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응원할게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딥팀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여러분이랑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같이 맛있는 거 먹으러 가는 게 낙이었는데 이제는 무슨 낙으로 사나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~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잊지 못할 거야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...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한 학기동안 양질의 패키지를 출제하느라 고생하신 학회장팀도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함께 고생한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31&amp;32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기 학회원분들 모두 고생 많으셨습니다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!!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피셋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파이팅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~!~! </a:t>
            </a:r>
            <a:endParaRPr kumimoji="0" lang="ko-KR" altLang="en-US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26628BC-BE20-89F7-6716-823191E28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7390" y="3131021"/>
            <a:ext cx="2544222" cy="25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841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F4733A6-85BB-9E6B-91EB-7E46BB3E0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9" b="98515" l="9884" r="89800">
                        <a14:foregroundMark x1="41220" y1="35808" x2="36172" y2="42445"/>
                        <a14:foregroundMark x1="39432" y1="44367" x2="55836" y2="46812"/>
                        <a14:foregroundMark x1="44374" y1="43057" x2="60883" y2="43581"/>
                        <a14:foregroundMark x1="65300" y1="34760" x2="66667" y2="39825"/>
                        <a14:foregroundMark x1="40904" y1="34498" x2="39642" y2="41572"/>
                        <a14:foregroundMark x1="42271" y1="88821" x2="48580" y2="94760"/>
                        <a14:foregroundMark x1="35436" y1="96943" x2="43007" y2="985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1965" y="2792896"/>
            <a:ext cx="2164051" cy="260550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후기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피셋을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마치며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7" name="모서리가 둥근 사각형 설명선 20">
            <a:extLst>
              <a:ext uri="{FF2B5EF4-FFF2-40B4-BE49-F238E27FC236}">
                <a16:creationId xmlns:a16="http://schemas.microsoft.com/office/drawing/2014/main" id="{A6C1D727-5A0D-B1DC-37DB-0BB17DC86C4D}"/>
              </a:ext>
            </a:extLst>
          </p:cNvPr>
          <p:cNvSpPr/>
          <p:nvPr/>
        </p:nvSpPr>
        <p:spPr>
          <a:xfrm>
            <a:off x="795403" y="1811782"/>
            <a:ext cx="8083816" cy="3863461"/>
          </a:xfrm>
          <a:prstGeom prst="wedgeRoundRectCallout">
            <a:avLst>
              <a:gd name="adj1" fmla="val 62872"/>
              <a:gd name="adj2" fmla="val -4313"/>
              <a:gd name="adj3" fmla="val 16667"/>
            </a:avLst>
          </a:prstGeom>
          <a:noFill/>
          <a:ln>
            <a:solidFill>
              <a:srgbClr val="1DA3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55D81-6A82-79F6-1975-6928A2B5A617}"/>
              </a:ext>
            </a:extLst>
          </p:cNvPr>
          <p:cNvSpPr txBox="1"/>
          <p:nvPr/>
        </p:nvSpPr>
        <p:spPr>
          <a:xfrm>
            <a:off x="8476353" y="5398404"/>
            <a:ext cx="388792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[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박 채 원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3F9F7-3F65-4594-F960-2080F7F287C6}"/>
              </a:ext>
            </a:extLst>
          </p:cNvPr>
          <p:cNvSpPr txBox="1"/>
          <p:nvPr/>
        </p:nvSpPr>
        <p:spPr>
          <a:xfrm>
            <a:off x="902736" y="1973706"/>
            <a:ext cx="7986422" cy="352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벌써 한 학기 활동이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끝났다니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시원섭섭한 마음이네요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..!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사실 처음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피셋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합격했다고 들었을 때는 기쁜 마음도 분명 있었지만 내가 과연 잘할 수 있을까 하는 막연한 걱정이 훨씬 컸던 것 같아요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학기 시작 초반에도 많이 불안했는데 너무 좋은 팀장이랑 팀원들을 만나서 끝까지 포기하지 않고 해낼 수 있었어요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!!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첫 클린업 때 조금 어색하기도 하고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걱정했었는데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질문왕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가민이와 친절하게 답변해주는 오빠들 덕분에 이후 활동들을 긴장하지 않고 즐겁게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했습니당ㅎㅎ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솔직히 패키지 처음보고 진짜 당황했는데 준영이랑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가민이랑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으쌰으쌰하고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동환오빠한테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물어가면서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하다보니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이젠 조금 익숙해진 것 같네요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다음학기엔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조금 더 잘해보겠다는 다짐을 하며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…)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ㅋㅋㅋㅋ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재미있고 은근히 애교가 많은 정환오빠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말투는 무서운 것 같지만 알고 보면 세상 친절한 동환오빠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활기차고 우리 팀 평균연령 낮춰주는 대표 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MZ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가민이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조용한 것 같지만 항상 열심히 활동하는 준영이 모두 한 학기 동안 반가웠고 덕분에 재미있게 공부할 수 있어서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좋았습니당ㅎㅎ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한 학기동안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피셋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하면서 내가 너무 부족해 보여서 가끔은 우울해하기도 했으니 마냥 긍정적인 감정만 들지는 않았지만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그래도 좋은 사람들을 만나고 새롭게 배우고 싶은 것들이 생긴 정말 소중한 시간이었다고 생각합니다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정말 거의 아무것도 모르고 들어와서 얼렁뚱땅 한 학기가 눈 깜짝할 새 지나갔네요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학기가 채 되지 않는 짧은 시간이었지만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매주 만나면서 많이 정든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팀원들이랑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헤어지려니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많이 아쉽네요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그래도 영영 헤어지는 것도 아니니까 다들 행복하고 좋은 일만 있길 바라요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!!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다들 수고하셨습니다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~~ </a:t>
            </a:r>
            <a:r>
              <a:rPr kumimoji="0" lang="ko-KR" altLang="en-US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딥팀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모두 고마웠어요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!!!! </a:t>
            </a:r>
            <a:r>
              <a:rPr kumimoji="0" lang="ko-KR" altLang="en-US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앞으로도 자주 만나요😆</a:t>
            </a:r>
            <a:r>
              <a:rPr kumimoji="0" lang="en-US" altLang="ko-KR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33546007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D720FE5-D69A-4EC9-436B-5DF3115C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3" y="4277166"/>
            <a:ext cx="2580834" cy="25808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8F164BA-9ACF-6FA6-1401-32EFA03A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275" y="3505312"/>
            <a:ext cx="3344149" cy="33913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470EAB-9A83-21F7-2AAA-FD9F011C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435" y="4514064"/>
            <a:ext cx="4184431" cy="23439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C39C03-4231-0E5F-BA31-047405707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881" y="0"/>
            <a:ext cx="3023119" cy="22673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2D8847-52BE-7768-28B0-280942448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6338" y="2267339"/>
            <a:ext cx="1723528" cy="30651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219B6C-BA71-4D4D-CC80-2E6387D21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407" y="2855165"/>
            <a:ext cx="2298830" cy="306510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6BE500F-8A8D-AB44-AF0A-FF63947C2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150636" y="-404128"/>
            <a:ext cx="2415912" cy="32189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163B271-3634-E3AA-17C6-F96147531C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8531" y="-1"/>
            <a:ext cx="1522995" cy="270754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D3FC495-1C0B-27A7-2B47-86EBA71FA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453" y="5361159"/>
            <a:ext cx="1504898" cy="149653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C5F7876-972E-69E0-E756-71283F8CE7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7407" y="0"/>
            <a:ext cx="1811502" cy="135862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6051050-D114-B6C7-3A3D-7A5EBC3010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8317" y="1358627"/>
            <a:ext cx="1995384" cy="14965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F40A14-5BA6-C5E0-7C69-FEA75EBBBD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9588" y="2306516"/>
            <a:ext cx="2018525" cy="151389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C2AFEA5-9CA6-0568-D978-60BB1B50A8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51191" y="2306516"/>
            <a:ext cx="1863612" cy="139770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43B1C76-1C94-AA3E-84CC-80597BFB08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9743" y="5840963"/>
            <a:ext cx="1250304" cy="105572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BCE1887-93D0-BBA9-5E49-A4AA1EE03C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65321" y="2202434"/>
            <a:ext cx="1584356" cy="11882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91857E-CBF3-DD14-E2A2-3E973ABDD7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11968" y="2183200"/>
            <a:ext cx="4175968" cy="234898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9EF3508-E341-FD1D-ADBC-75A1F1D269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23932" y="0"/>
            <a:ext cx="2855165" cy="285516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8436ACA-E323-26C4-ABA7-61D48BB0931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79097" y="3390701"/>
            <a:ext cx="1547620" cy="116071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992C6D6D-6068-4DE8-0038-5A2ABEE503D7}"/>
              </a:ext>
            </a:extLst>
          </p:cNvPr>
          <p:cNvSpPr/>
          <p:nvPr/>
        </p:nvSpPr>
        <p:spPr>
          <a:xfrm>
            <a:off x="3007655" y="2536632"/>
            <a:ext cx="61766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감사합니다 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딥러닝팀이였습니다</a:t>
            </a:r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~!</a:t>
            </a:r>
            <a:endParaRPr lang="en-US" altLang="ko-K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9404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F91870-2642-13B5-3E11-1FE95CE6A2AA}"/>
              </a:ext>
            </a:extLst>
          </p:cNvPr>
          <p:cNvSpPr txBox="1">
            <a:spLocks/>
          </p:cNvSpPr>
          <p:nvPr/>
        </p:nvSpPr>
        <p:spPr>
          <a:xfrm>
            <a:off x="5464301" y="2990850"/>
            <a:ext cx="170126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모델링 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CF1232-31B2-42D7-3FDE-04EC0E1D72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30" y="2794992"/>
            <a:ext cx="1268016" cy="126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클러스터링</a:t>
            </a:r>
          </a:p>
        </p:txBody>
      </p:sp>
      <p:pic>
        <p:nvPicPr>
          <p:cNvPr id="6" name="Object 38">
            <a:extLst>
              <a:ext uri="{FF2B5EF4-FFF2-40B4-BE49-F238E27FC236}">
                <a16:creationId xmlns:a16="http://schemas.microsoft.com/office/drawing/2014/main" id="{B6340A4D-640E-1B9D-9902-529D00546D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9537955">
            <a:off x="8502660" y="2410132"/>
            <a:ext cx="749148" cy="407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0D3C76-1436-5144-AD50-3A84C4C96E5C}"/>
              </a:ext>
            </a:extLst>
          </p:cNvPr>
          <p:cNvSpPr txBox="1"/>
          <p:nvPr/>
        </p:nvSpPr>
        <p:spPr>
          <a:xfrm>
            <a:off x="8454404" y="1698616"/>
            <a:ext cx="3074227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Round 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오차율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D85C2E-E6A9-28AB-F058-FC724DE5E403}"/>
              </a:ext>
            </a:extLst>
          </p:cNvPr>
          <p:cNvGrpSpPr/>
          <p:nvPr/>
        </p:nvGrpSpPr>
        <p:grpSpPr>
          <a:xfrm>
            <a:off x="3556995" y="1790798"/>
            <a:ext cx="4787332" cy="3108691"/>
            <a:chOff x="1399114" y="2313503"/>
            <a:chExt cx="4787332" cy="3108691"/>
          </a:xfrm>
        </p:grpSpPr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30DE63B0-3A4B-4049-AE9E-B66CA2ACEF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77696" y="5213444"/>
              <a:ext cx="208750" cy="20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CCBC0B-CF79-3DE3-3D7C-86F4A1B05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2" b="95695"/>
            <a:stretch/>
          </p:blipFill>
          <p:spPr>
            <a:xfrm>
              <a:off x="1399114" y="2313503"/>
              <a:ext cx="4696886" cy="1725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586B0B1-3D4A-F805-65E4-880FCB691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0000"/>
            </a:blip>
            <a:srcRect t="31559" b="15644"/>
            <a:stretch/>
          </p:blipFill>
          <p:spPr>
            <a:xfrm>
              <a:off x="1400492" y="2456226"/>
              <a:ext cx="4696886" cy="247984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91FA25E-6AE2-55D7-3F80-36EECDE00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t="31788" b="15414"/>
            <a:stretch/>
          </p:blipFill>
          <p:spPr>
            <a:xfrm>
              <a:off x="1399114" y="2470514"/>
              <a:ext cx="4696886" cy="2479847"/>
            </a:xfrm>
            <a:prstGeom prst="rect">
              <a:avLst/>
            </a:prstGeom>
          </p:spPr>
        </p:pic>
      </p:grpSp>
      <p:sp>
        <p:nvSpPr>
          <p:cNvPr id="19" name="사각형: 둥근 모서리 12">
            <a:extLst>
              <a:ext uri="{FF2B5EF4-FFF2-40B4-BE49-F238E27FC236}">
                <a16:creationId xmlns:a16="http://schemas.microsoft.com/office/drawing/2014/main" id="{D00A1D42-1064-3F8C-5F4E-ED30616F3F56}"/>
              </a:ext>
            </a:extLst>
          </p:cNvPr>
          <p:cNvSpPr/>
          <p:nvPr/>
        </p:nvSpPr>
        <p:spPr>
          <a:xfrm>
            <a:off x="172138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0E7476-F842-0B30-8585-7AA8E34F339E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오차율의 패턴에 따라 다른 모델을 적용하면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모델의 오차를 더욱 잘 개선할 수 있지 않을까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3477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클러스터링</a:t>
            </a:r>
          </a:p>
        </p:txBody>
      </p:sp>
      <p:pic>
        <p:nvPicPr>
          <p:cNvPr id="6" name="Object 38">
            <a:extLst>
              <a:ext uri="{FF2B5EF4-FFF2-40B4-BE49-F238E27FC236}">
                <a16:creationId xmlns:a16="http://schemas.microsoft.com/office/drawing/2014/main" id="{B6340A4D-640E-1B9D-9902-529D00546D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9537955">
            <a:off x="8502660" y="2410132"/>
            <a:ext cx="749148" cy="407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0D3C76-1436-5144-AD50-3A84C4C96E5C}"/>
              </a:ext>
            </a:extLst>
          </p:cNvPr>
          <p:cNvSpPr txBox="1"/>
          <p:nvPr/>
        </p:nvSpPr>
        <p:spPr>
          <a:xfrm>
            <a:off x="8454404" y="1698616"/>
            <a:ext cx="3074227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Round 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오차율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D85C2E-E6A9-28AB-F058-FC724DE5E403}"/>
              </a:ext>
            </a:extLst>
          </p:cNvPr>
          <p:cNvGrpSpPr/>
          <p:nvPr/>
        </p:nvGrpSpPr>
        <p:grpSpPr>
          <a:xfrm>
            <a:off x="3556995" y="1790798"/>
            <a:ext cx="4787332" cy="3108691"/>
            <a:chOff x="1399114" y="2313503"/>
            <a:chExt cx="4787332" cy="3108691"/>
          </a:xfrm>
        </p:grpSpPr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30DE63B0-3A4B-4049-AE9E-B66CA2ACEF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77696" y="5213444"/>
              <a:ext cx="208750" cy="20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4CCBC0B-CF79-3DE3-3D7C-86F4A1B05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2" b="95695"/>
            <a:stretch/>
          </p:blipFill>
          <p:spPr>
            <a:xfrm>
              <a:off x="1399114" y="2313503"/>
              <a:ext cx="4696886" cy="1725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586B0B1-3D4A-F805-65E4-880FCB691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0000"/>
            </a:blip>
            <a:srcRect t="31559" b="15644"/>
            <a:stretch/>
          </p:blipFill>
          <p:spPr>
            <a:xfrm>
              <a:off x="1400492" y="2456226"/>
              <a:ext cx="4696886" cy="247984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91FA25E-6AE2-55D7-3F80-36EECDE00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t="31788" b="15414"/>
            <a:stretch/>
          </p:blipFill>
          <p:spPr>
            <a:xfrm>
              <a:off x="1399114" y="2470514"/>
              <a:ext cx="4696886" cy="2479847"/>
            </a:xfrm>
            <a:prstGeom prst="rect">
              <a:avLst/>
            </a:prstGeom>
          </p:spPr>
        </p:pic>
      </p:grpSp>
      <p:sp>
        <p:nvSpPr>
          <p:cNvPr id="19" name="사각형: 둥근 모서리 12">
            <a:extLst>
              <a:ext uri="{FF2B5EF4-FFF2-40B4-BE49-F238E27FC236}">
                <a16:creationId xmlns:a16="http://schemas.microsoft.com/office/drawing/2014/main" id="{D00A1D42-1064-3F8C-5F4E-ED30616F3F56}"/>
              </a:ext>
            </a:extLst>
          </p:cNvPr>
          <p:cNvSpPr/>
          <p:nvPr/>
        </p:nvSpPr>
        <p:spPr>
          <a:xfrm>
            <a:off x="172138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0E7476-F842-0B30-8585-7AA8E34F339E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오차율의 패턴에 따라 다른 모델을 적용하면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모델의 오차를 더욱 잘 개선할 수 있지 않을까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77CDDB-BCF8-990C-8FBF-6A7EF777C479}"/>
              </a:ext>
            </a:extLst>
          </p:cNvPr>
          <p:cNvSpPr/>
          <p:nvPr/>
        </p:nvSpPr>
        <p:spPr>
          <a:xfrm>
            <a:off x="0" y="1522463"/>
            <a:ext cx="12329652" cy="53469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15C2CD-EF4B-758F-41C1-C2645902C8AF}"/>
              </a:ext>
            </a:extLst>
          </p:cNvPr>
          <p:cNvSpPr/>
          <p:nvPr/>
        </p:nvSpPr>
        <p:spPr>
          <a:xfrm>
            <a:off x="6613739" y="-329496"/>
            <a:ext cx="5715913" cy="18448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0FB8F-8072-9CCC-1F07-3E53D6A7FAF6}"/>
              </a:ext>
            </a:extLst>
          </p:cNvPr>
          <p:cNvSpPr txBox="1"/>
          <p:nvPr/>
        </p:nvSpPr>
        <p:spPr>
          <a:xfrm>
            <a:off x="2299813" y="293972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모델의 오차율에 대해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클러스터링한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성능이 좋았던 회귀 모델을 군집별로 다르게 사용해보자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pic>
        <p:nvPicPr>
          <p:cNvPr id="1026" name="Picture 2" descr="일상에 필요해요 커햄티콘! 3">
            <a:extLst>
              <a:ext uri="{FF2B5EF4-FFF2-40B4-BE49-F238E27FC236}">
                <a16:creationId xmlns:a16="http://schemas.microsoft.com/office/drawing/2014/main" id="{354359C1-115A-80C9-A9F4-39119A94D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695" y="2938950"/>
            <a:ext cx="1535792" cy="153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1007">
            <a:extLst>
              <a:ext uri="{FF2B5EF4-FFF2-40B4-BE49-F238E27FC236}">
                <a16:creationId xmlns:a16="http://schemas.microsoft.com/office/drawing/2014/main" id="{A88190D3-4228-5EE0-6FF4-C448A888DBE3}"/>
              </a:ext>
            </a:extLst>
          </p:cNvPr>
          <p:cNvGrpSpPr/>
          <p:nvPr/>
        </p:nvGrpSpPr>
        <p:grpSpPr>
          <a:xfrm>
            <a:off x="5892426" y="2318385"/>
            <a:ext cx="413728" cy="600770"/>
            <a:chOff x="7598223" y="5172736"/>
            <a:chExt cx="1292712" cy="2216187"/>
          </a:xfrm>
        </p:grpSpPr>
        <p:pic>
          <p:nvPicPr>
            <p:cNvPr id="23" name="Object 20">
              <a:extLst>
                <a:ext uri="{FF2B5EF4-FFF2-40B4-BE49-F238E27FC236}">
                  <a16:creationId xmlns:a16="http://schemas.microsoft.com/office/drawing/2014/main" id="{B3E41C6E-6F7E-6612-B6AE-7472070AF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8728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1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7E0852D3-8780-7B6E-AAC9-1A7D91A5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6593" r="61002" b="4408"/>
          <a:stretch/>
        </p:blipFill>
        <p:spPr bwMode="auto">
          <a:xfrm>
            <a:off x="1294077" y="2884249"/>
            <a:ext cx="1592822" cy="157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1B9B397E-23AE-FBA3-A789-FC3110644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7" t="16593" r="6598" b="4408"/>
          <a:stretch/>
        </p:blipFill>
        <p:spPr bwMode="auto">
          <a:xfrm>
            <a:off x="3536790" y="2884249"/>
            <a:ext cx="1592822" cy="15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A1E79D56-30DF-572D-EE56-380D9FD4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t="23158" r="65344" b="53246"/>
          <a:stretch/>
        </p:blipFill>
        <p:spPr bwMode="auto">
          <a:xfrm>
            <a:off x="6109077" y="3404969"/>
            <a:ext cx="580769" cy="4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ear Regression">
            <a:extLst>
              <a:ext uri="{FF2B5EF4-FFF2-40B4-BE49-F238E27FC236}">
                <a16:creationId xmlns:a16="http://schemas.microsoft.com/office/drawing/2014/main" id="{3BC14730-52EC-22F8-5739-1C6705E0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1541939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ar Regression">
            <a:extLst>
              <a:ext uri="{FF2B5EF4-FFF2-40B4-BE49-F238E27FC236}">
                <a16:creationId xmlns:a16="http://schemas.microsoft.com/office/drawing/2014/main" id="{51E2E7FA-D9C2-E06A-1232-318BFFBB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3015183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ear Regression">
            <a:extLst>
              <a:ext uri="{FF2B5EF4-FFF2-40B4-BE49-F238E27FC236}">
                <a16:creationId xmlns:a16="http://schemas.microsoft.com/office/drawing/2014/main" id="{1B7E20E3-CBAE-1F52-EB7C-F3D4AF42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4488427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F082DD12-4B8C-8157-B686-8D6F19EE9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4" t="16593" r="10391" b="50274"/>
          <a:stretch/>
        </p:blipFill>
        <p:spPr bwMode="auto">
          <a:xfrm>
            <a:off x="7061974" y="3310073"/>
            <a:ext cx="556055" cy="6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7AE17D0-C492-55A9-0BBA-EBEA49508F66}"/>
              </a:ext>
            </a:extLst>
          </p:cNvPr>
          <p:cNvSpPr/>
          <p:nvPr/>
        </p:nvSpPr>
        <p:spPr>
          <a:xfrm rot="5400000">
            <a:off x="3116828" y="353437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196A14C-C34D-20BD-51C9-FF7BD3BF4708}"/>
              </a:ext>
            </a:extLst>
          </p:cNvPr>
          <p:cNvSpPr/>
          <p:nvPr/>
        </p:nvSpPr>
        <p:spPr>
          <a:xfrm rot="5400000">
            <a:off x="5419441" y="3534375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2BA3E65-614B-D381-7ECA-C34DE3BC05CF}"/>
              </a:ext>
            </a:extLst>
          </p:cNvPr>
          <p:cNvSpPr/>
          <p:nvPr/>
        </p:nvSpPr>
        <p:spPr>
          <a:xfrm rot="5400000">
            <a:off x="8111194" y="355041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6CF93-96CD-358E-5466-4D71047FE6BF}"/>
              </a:ext>
            </a:extLst>
          </p:cNvPr>
          <p:cNvSpPr txBox="1"/>
          <p:nvPr/>
        </p:nvSpPr>
        <p:spPr>
          <a:xfrm>
            <a:off x="6563984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2C7F2-5444-99CB-89A3-5FE4B93E4502}"/>
              </a:ext>
            </a:extLst>
          </p:cNvPr>
          <p:cNvSpPr txBox="1"/>
          <p:nvPr/>
        </p:nvSpPr>
        <p:spPr>
          <a:xfrm>
            <a:off x="7576988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478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1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7E0852D3-8780-7B6E-AAC9-1A7D91A5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6593" r="61002" b="4408"/>
          <a:stretch/>
        </p:blipFill>
        <p:spPr bwMode="auto">
          <a:xfrm>
            <a:off x="1294077" y="2884249"/>
            <a:ext cx="1592822" cy="157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1B9B397E-23AE-FBA3-A789-FC3110644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7" t="16593" r="6598" b="4408"/>
          <a:stretch/>
        </p:blipFill>
        <p:spPr bwMode="auto">
          <a:xfrm>
            <a:off x="3536790" y="2884249"/>
            <a:ext cx="1592822" cy="15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A1E79D56-30DF-572D-EE56-380D9FD4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t="23158" r="65344" b="53246"/>
          <a:stretch/>
        </p:blipFill>
        <p:spPr bwMode="auto">
          <a:xfrm>
            <a:off x="6109077" y="3404969"/>
            <a:ext cx="580769" cy="4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ear Regression">
            <a:extLst>
              <a:ext uri="{FF2B5EF4-FFF2-40B4-BE49-F238E27FC236}">
                <a16:creationId xmlns:a16="http://schemas.microsoft.com/office/drawing/2014/main" id="{3BC14730-52EC-22F8-5739-1C6705E0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1541939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ar Regression">
            <a:extLst>
              <a:ext uri="{FF2B5EF4-FFF2-40B4-BE49-F238E27FC236}">
                <a16:creationId xmlns:a16="http://schemas.microsoft.com/office/drawing/2014/main" id="{51E2E7FA-D9C2-E06A-1232-318BFFBB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3015183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ear Regression">
            <a:extLst>
              <a:ext uri="{FF2B5EF4-FFF2-40B4-BE49-F238E27FC236}">
                <a16:creationId xmlns:a16="http://schemas.microsoft.com/office/drawing/2014/main" id="{1B7E20E3-CBAE-1F52-EB7C-F3D4AF42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4488427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F082DD12-4B8C-8157-B686-8D6F19EE9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4" t="16593" r="10391" b="50274"/>
          <a:stretch/>
        </p:blipFill>
        <p:spPr bwMode="auto">
          <a:xfrm>
            <a:off x="7061974" y="3310073"/>
            <a:ext cx="556055" cy="6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7AE17D0-C492-55A9-0BBA-EBEA49508F66}"/>
              </a:ext>
            </a:extLst>
          </p:cNvPr>
          <p:cNvSpPr/>
          <p:nvPr/>
        </p:nvSpPr>
        <p:spPr>
          <a:xfrm rot="5400000">
            <a:off x="3116828" y="353437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196A14C-C34D-20BD-51C9-FF7BD3BF4708}"/>
              </a:ext>
            </a:extLst>
          </p:cNvPr>
          <p:cNvSpPr/>
          <p:nvPr/>
        </p:nvSpPr>
        <p:spPr>
          <a:xfrm rot="5400000">
            <a:off x="5419441" y="3534375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2BA3E65-614B-D381-7ECA-C34DE3BC05CF}"/>
              </a:ext>
            </a:extLst>
          </p:cNvPr>
          <p:cNvSpPr/>
          <p:nvPr/>
        </p:nvSpPr>
        <p:spPr>
          <a:xfrm rot="5400000">
            <a:off x="8111194" y="355041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6CF93-96CD-358E-5466-4D71047FE6BF}"/>
              </a:ext>
            </a:extLst>
          </p:cNvPr>
          <p:cNvSpPr txBox="1"/>
          <p:nvPr/>
        </p:nvSpPr>
        <p:spPr>
          <a:xfrm>
            <a:off x="6563984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2C7F2-5444-99CB-89A3-5FE4B93E4502}"/>
              </a:ext>
            </a:extLst>
          </p:cNvPr>
          <p:cNvSpPr txBox="1"/>
          <p:nvPr/>
        </p:nvSpPr>
        <p:spPr>
          <a:xfrm>
            <a:off x="7576988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5DE98-F514-EA79-59C4-0914666EEAA1}"/>
              </a:ext>
            </a:extLst>
          </p:cNvPr>
          <p:cNvSpPr txBox="1"/>
          <p:nvPr/>
        </p:nvSpPr>
        <p:spPr>
          <a:xfrm>
            <a:off x="-502573" y="4357493"/>
            <a:ext cx="5385287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단계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오차율에 대해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42577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8D9B5BCB-87AB-4B66-80AA-80C303B1B838}"/>
              </a:ext>
            </a:extLst>
          </p:cNvPr>
          <p:cNvSpPr/>
          <p:nvPr/>
        </p:nvSpPr>
        <p:spPr>
          <a:xfrm>
            <a:off x="2295904" y="3410081"/>
            <a:ext cx="7600192" cy="720000"/>
          </a:xfrm>
          <a:custGeom>
            <a:avLst/>
            <a:gdLst>
              <a:gd name="connsiteX0" fmla="*/ 360000 w 9667066"/>
              <a:gd name="connsiteY0" fmla="*/ 0 h 720000"/>
              <a:gd name="connsiteX1" fmla="*/ 362117 w 9667066"/>
              <a:gd name="connsiteY1" fmla="*/ 213 h 720000"/>
              <a:gd name="connsiteX2" fmla="*/ 362117 w 9667066"/>
              <a:gd name="connsiteY2" fmla="*/ 0 h 720000"/>
              <a:gd name="connsiteX3" fmla="*/ 9304949 w 9667066"/>
              <a:gd name="connsiteY3" fmla="*/ 0 h 720000"/>
              <a:gd name="connsiteX4" fmla="*/ 9304949 w 9667066"/>
              <a:gd name="connsiteY4" fmla="*/ 213 h 720000"/>
              <a:gd name="connsiteX5" fmla="*/ 9307066 w 9667066"/>
              <a:gd name="connsiteY5" fmla="*/ 0 h 720000"/>
              <a:gd name="connsiteX6" fmla="*/ 9667066 w 9667066"/>
              <a:gd name="connsiteY6" fmla="*/ 360000 h 720000"/>
              <a:gd name="connsiteX7" fmla="*/ 9307066 w 9667066"/>
              <a:gd name="connsiteY7" fmla="*/ 720000 h 720000"/>
              <a:gd name="connsiteX8" fmla="*/ 9304949 w 9667066"/>
              <a:gd name="connsiteY8" fmla="*/ 719787 h 720000"/>
              <a:gd name="connsiteX9" fmla="*/ 9304949 w 9667066"/>
              <a:gd name="connsiteY9" fmla="*/ 720000 h 720000"/>
              <a:gd name="connsiteX10" fmla="*/ 362117 w 9667066"/>
              <a:gd name="connsiteY10" fmla="*/ 720000 h 720000"/>
              <a:gd name="connsiteX11" fmla="*/ 362117 w 9667066"/>
              <a:gd name="connsiteY11" fmla="*/ 719787 h 720000"/>
              <a:gd name="connsiteX12" fmla="*/ 360000 w 9667066"/>
              <a:gd name="connsiteY12" fmla="*/ 720000 h 720000"/>
              <a:gd name="connsiteX13" fmla="*/ 0 w 9667066"/>
              <a:gd name="connsiteY13" fmla="*/ 360000 h 720000"/>
              <a:gd name="connsiteX14" fmla="*/ 360000 w 9667066"/>
              <a:gd name="connsiteY1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667066" h="720000">
                <a:moveTo>
                  <a:pt x="360000" y="0"/>
                </a:moveTo>
                <a:lnTo>
                  <a:pt x="362117" y="213"/>
                </a:lnTo>
                <a:lnTo>
                  <a:pt x="362117" y="0"/>
                </a:lnTo>
                <a:lnTo>
                  <a:pt x="9304949" y="0"/>
                </a:lnTo>
                <a:lnTo>
                  <a:pt x="9304949" y="213"/>
                </a:lnTo>
                <a:lnTo>
                  <a:pt x="9307066" y="0"/>
                </a:lnTo>
                <a:cubicBezTo>
                  <a:pt x="9505889" y="0"/>
                  <a:pt x="9667066" y="161177"/>
                  <a:pt x="9667066" y="360000"/>
                </a:cubicBezTo>
                <a:cubicBezTo>
                  <a:pt x="9667066" y="558823"/>
                  <a:pt x="9505889" y="720000"/>
                  <a:pt x="9307066" y="720000"/>
                </a:cubicBezTo>
                <a:lnTo>
                  <a:pt x="9304949" y="719787"/>
                </a:lnTo>
                <a:lnTo>
                  <a:pt x="9304949" y="720000"/>
                </a:lnTo>
                <a:lnTo>
                  <a:pt x="362117" y="720000"/>
                </a:lnTo>
                <a:lnTo>
                  <a:pt x="362117" y="719787"/>
                </a:lnTo>
                <a:lnTo>
                  <a:pt x="360000" y="720000"/>
                </a:ln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solidFill>
            <a:srgbClr val="C6DEAB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6DD76E14-2C3E-48DA-8270-DE880C6A6F95}"/>
              </a:ext>
            </a:extLst>
          </p:cNvPr>
          <p:cNvSpPr/>
          <p:nvPr/>
        </p:nvSpPr>
        <p:spPr>
          <a:xfrm>
            <a:off x="2295904" y="4507806"/>
            <a:ext cx="7600192" cy="720000"/>
          </a:xfrm>
          <a:custGeom>
            <a:avLst/>
            <a:gdLst>
              <a:gd name="connsiteX0" fmla="*/ 360000 w 9667066"/>
              <a:gd name="connsiteY0" fmla="*/ 0 h 720000"/>
              <a:gd name="connsiteX1" fmla="*/ 362117 w 9667066"/>
              <a:gd name="connsiteY1" fmla="*/ 213 h 720000"/>
              <a:gd name="connsiteX2" fmla="*/ 362117 w 9667066"/>
              <a:gd name="connsiteY2" fmla="*/ 0 h 720000"/>
              <a:gd name="connsiteX3" fmla="*/ 9304949 w 9667066"/>
              <a:gd name="connsiteY3" fmla="*/ 0 h 720000"/>
              <a:gd name="connsiteX4" fmla="*/ 9304949 w 9667066"/>
              <a:gd name="connsiteY4" fmla="*/ 213 h 720000"/>
              <a:gd name="connsiteX5" fmla="*/ 9307066 w 9667066"/>
              <a:gd name="connsiteY5" fmla="*/ 0 h 720000"/>
              <a:gd name="connsiteX6" fmla="*/ 9667066 w 9667066"/>
              <a:gd name="connsiteY6" fmla="*/ 360000 h 720000"/>
              <a:gd name="connsiteX7" fmla="*/ 9307066 w 9667066"/>
              <a:gd name="connsiteY7" fmla="*/ 720000 h 720000"/>
              <a:gd name="connsiteX8" fmla="*/ 9304949 w 9667066"/>
              <a:gd name="connsiteY8" fmla="*/ 719787 h 720000"/>
              <a:gd name="connsiteX9" fmla="*/ 9304949 w 9667066"/>
              <a:gd name="connsiteY9" fmla="*/ 720000 h 720000"/>
              <a:gd name="connsiteX10" fmla="*/ 362117 w 9667066"/>
              <a:gd name="connsiteY10" fmla="*/ 720000 h 720000"/>
              <a:gd name="connsiteX11" fmla="*/ 362117 w 9667066"/>
              <a:gd name="connsiteY11" fmla="*/ 719787 h 720000"/>
              <a:gd name="connsiteX12" fmla="*/ 360000 w 9667066"/>
              <a:gd name="connsiteY12" fmla="*/ 720000 h 720000"/>
              <a:gd name="connsiteX13" fmla="*/ 0 w 9667066"/>
              <a:gd name="connsiteY13" fmla="*/ 360000 h 720000"/>
              <a:gd name="connsiteX14" fmla="*/ 360000 w 9667066"/>
              <a:gd name="connsiteY1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667066" h="720000">
                <a:moveTo>
                  <a:pt x="360000" y="0"/>
                </a:moveTo>
                <a:lnTo>
                  <a:pt x="362117" y="213"/>
                </a:lnTo>
                <a:lnTo>
                  <a:pt x="362117" y="0"/>
                </a:lnTo>
                <a:lnTo>
                  <a:pt x="9304949" y="0"/>
                </a:lnTo>
                <a:lnTo>
                  <a:pt x="9304949" y="213"/>
                </a:lnTo>
                <a:lnTo>
                  <a:pt x="9307066" y="0"/>
                </a:lnTo>
                <a:cubicBezTo>
                  <a:pt x="9505889" y="0"/>
                  <a:pt x="9667066" y="161177"/>
                  <a:pt x="9667066" y="360000"/>
                </a:cubicBezTo>
                <a:cubicBezTo>
                  <a:pt x="9667066" y="558823"/>
                  <a:pt x="9505889" y="720000"/>
                  <a:pt x="9307066" y="720000"/>
                </a:cubicBezTo>
                <a:lnTo>
                  <a:pt x="9304949" y="719787"/>
                </a:lnTo>
                <a:lnTo>
                  <a:pt x="9304949" y="720000"/>
                </a:lnTo>
                <a:lnTo>
                  <a:pt x="362117" y="720000"/>
                </a:lnTo>
                <a:lnTo>
                  <a:pt x="362117" y="719787"/>
                </a:lnTo>
                <a:lnTo>
                  <a:pt x="360000" y="720000"/>
                </a:ln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solidFill>
            <a:srgbClr val="C6DEAB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D1D52F46-49E4-4869-80BE-121F6C4813AA}"/>
              </a:ext>
            </a:extLst>
          </p:cNvPr>
          <p:cNvSpPr/>
          <p:nvPr/>
        </p:nvSpPr>
        <p:spPr>
          <a:xfrm>
            <a:off x="2295904" y="2312356"/>
            <a:ext cx="7600192" cy="720000"/>
          </a:xfrm>
          <a:custGeom>
            <a:avLst/>
            <a:gdLst>
              <a:gd name="connsiteX0" fmla="*/ 360000 w 9667066"/>
              <a:gd name="connsiteY0" fmla="*/ 0 h 720000"/>
              <a:gd name="connsiteX1" fmla="*/ 362117 w 9667066"/>
              <a:gd name="connsiteY1" fmla="*/ 213 h 720000"/>
              <a:gd name="connsiteX2" fmla="*/ 362117 w 9667066"/>
              <a:gd name="connsiteY2" fmla="*/ 0 h 720000"/>
              <a:gd name="connsiteX3" fmla="*/ 9304949 w 9667066"/>
              <a:gd name="connsiteY3" fmla="*/ 0 h 720000"/>
              <a:gd name="connsiteX4" fmla="*/ 9304949 w 9667066"/>
              <a:gd name="connsiteY4" fmla="*/ 213 h 720000"/>
              <a:gd name="connsiteX5" fmla="*/ 9307066 w 9667066"/>
              <a:gd name="connsiteY5" fmla="*/ 0 h 720000"/>
              <a:gd name="connsiteX6" fmla="*/ 9667066 w 9667066"/>
              <a:gd name="connsiteY6" fmla="*/ 360000 h 720000"/>
              <a:gd name="connsiteX7" fmla="*/ 9307066 w 9667066"/>
              <a:gd name="connsiteY7" fmla="*/ 720000 h 720000"/>
              <a:gd name="connsiteX8" fmla="*/ 9304949 w 9667066"/>
              <a:gd name="connsiteY8" fmla="*/ 719787 h 720000"/>
              <a:gd name="connsiteX9" fmla="*/ 9304949 w 9667066"/>
              <a:gd name="connsiteY9" fmla="*/ 720000 h 720000"/>
              <a:gd name="connsiteX10" fmla="*/ 362117 w 9667066"/>
              <a:gd name="connsiteY10" fmla="*/ 720000 h 720000"/>
              <a:gd name="connsiteX11" fmla="*/ 362117 w 9667066"/>
              <a:gd name="connsiteY11" fmla="*/ 719787 h 720000"/>
              <a:gd name="connsiteX12" fmla="*/ 360000 w 9667066"/>
              <a:gd name="connsiteY12" fmla="*/ 720000 h 720000"/>
              <a:gd name="connsiteX13" fmla="*/ 0 w 9667066"/>
              <a:gd name="connsiteY13" fmla="*/ 360000 h 720000"/>
              <a:gd name="connsiteX14" fmla="*/ 360000 w 9667066"/>
              <a:gd name="connsiteY1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667066" h="720000">
                <a:moveTo>
                  <a:pt x="360000" y="0"/>
                </a:moveTo>
                <a:lnTo>
                  <a:pt x="362117" y="213"/>
                </a:lnTo>
                <a:lnTo>
                  <a:pt x="362117" y="0"/>
                </a:lnTo>
                <a:lnTo>
                  <a:pt x="9304949" y="0"/>
                </a:lnTo>
                <a:lnTo>
                  <a:pt x="9304949" y="213"/>
                </a:lnTo>
                <a:lnTo>
                  <a:pt x="9307066" y="0"/>
                </a:lnTo>
                <a:cubicBezTo>
                  <a:pt x="9505889" y="0"/>
                  <a:pt x="9667066" y="161177"/>
                  <a:pt x="9667066" y="360000"/>
                </a:cubicBezTo>
                <a:cubicBezTo>
                  <a:pt x="9667066" y="558823"/>
                  <a:pt x="9505889" y="720000"/>
                  <a:pt x="9307066" y="720000"/>
                </a:cubicBezTo>
                <a:lnTo>
                  <a:pt x="9304949" y="719787"/>
                </a:lnTo>
                <a:lnTo>
                  <a:pt x="9304949" y="720000"/>
                </a:lnTo>
                <a:lnTo>
                  <a:pt x="362117" y="720000"/>
                </a:lnTo>
                <a:lnTo>
                  <a:pt x="362117" y="719787"/>
                </a:lnTo>
                <a:lnTo>
                  <a:pt x="360000" y="720000"/>
                </a:ln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solidFill>
            <a:srgbClr val="C6DEAB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39CDF83-0563-4EDA-8B85-0234A6E996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43" y="3232392"/>
            <a:ext cx="952505" cy="952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21C526-DCD3-43D1-BE38-7E0B3E2FAF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1659"/>
            <a:ext cx="1268016" cy="126801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47517"/>
            <a:ext cx="9118600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목차</a:t>
            </a:r>
            <a:r>
              <a:rPr lang="ko-KR" alt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4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5D9E28-80B2-4A81-A498-FBC8F4C1688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67" y="2169884"/>
            <a:ext cx="1147443" cy="11474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CCACD0-FC74-4119-8CBE-12208D3C1D4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49" y="4355629"/>
            <a:ext cx="952505" cy="9525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A55E1C-1884-024B-1A98-C9E51493A4E4}"/>
              </a:ext>
            </a:extLst>
          </p:cNvPr>
          <p:cNvSpPr txBox="1">
            <a:spLocks/>
          </p:cNvSpPr>
          <p:nvPr/>
        </p:nvSpPr>
        <p:spPr>
          <a:xfrm>
            <a:off x="4149696" y="2235631"/>
            <a:ext cx="321537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1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주차 되새김질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B7C9EAE-FA97-69D1-3CBB-B828536B60AC}"/>
              </a:ext>
            </a:extLst>
          </p:cNvPr>
          <p:cNvSpPr txBox="1">
            <a:spLocks/>
          </p:cNvSpPr>
          <p:nvPr/>
        </p:nvSpPr>
        <p:spPr>
          <a:xfrm>
            <a:off x="4149697" y="3336593"/>
            <a:ext cx="116840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94B71E7-F4A3-2140-1B91-B7C323201246}"/>
              </a:ext>
            </a:extLst>
          </p:cNvPr>
          <p:cNvSpPr txBox="1">
            <a:spLocks/>
          </p:cNvSpPr>
          <p:nvPr/>
        </p:nvSpPr>
        <p:spPr>
          <a:xfrm>
            <a:off x="4149697" y="4442881"/>
            <a:ext cx="4279408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최종 모델 및 공모전 결과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8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B864FF-D1DC-F854-5707-4C1F5AFA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99" y="1657392"/>
            <a:ext cx="3353891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1FE5A-D134-81D5-BE4D-56C46C2E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989" y="1656558"/>
            <a:ext cx="3318545" cy="21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674897-BFF5-C379-BDA9-AEA27236B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943" y="1642404"/>
            <a:ext cx="3318545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3A7AE-0952-3ED2-0E58-5E87AF59A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294" y="3943166"/>
            <a:ext cx="3315983" cy="21583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CC769E-A7DC-856C-A753-374432345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6277" y="3962922"/>
            <a:ext cx="334603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21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B864FF-D1DC-F854-5707-4C1F5AFA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99" y="1657392"/>
            <a:ext cx="3353891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1FE5A-D134-81D5-BE4D-56C46C2E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989" y="1656558"/>
            <a:ext cx="3318545" cy="21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674897-BFF5-C379-BDA9-AEA27236B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943" y="1642404"/>
            <a:ext cx="3318545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B3A7AE-0952-3ED2-0E58-5E87AF59A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294" y="3943166"/>
            <a:ext cx="3315983" cy="21583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CC769E-A7DC-856C-A753-374432345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6277" y="3962922"/>
            <a:ext cx="3346037" cy="21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9D18BCF-86E4-F4B7-5E01-BF65ABEE4DCD}"/>
              </a:ext>
            </a:extLst>
          </p:cNvPr>
          <p:cNvSpPr/>
          <p:nvPr/>
        </p:nvSpPr>
        <p:spPr>
          <a:xfrm>
            <a:off x="0" y="1522463"/>
            <a:ext cx="12329652" cy="53469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A37A4-E523-D30C-17A9-E2884BA64589}"/>
              </a:ext>
            </a:extLst>
          </p:cNvPr>
          <p:cNvSpPr/>
          <p:nvPr/>
        </p:nvSpPr>
        <p:spPr>
          <a:xfrm>
            <a:off x="6613739" y="-329496"/>
            <a:ext cx="5715913" cy="18448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92B7F-3908-F9BD-1A77-080B7CE73A35}"/>
              </a:ext>
            </a:extLst>
          </p:cNvPr>
          <p:cNvSpPr txBox="1"/>
          <p:nvPr/>
        </p:nvSpPr>
        <p:spPr>
          <a:xfrm>
            <a:off x="1443368" y="2915071"/>
            <a:ext cx="9282251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어느정도 분리되는 것을 확인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클러스터 별로 평균 오차율 값이 다름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일부 클러스터에서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m4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만 다른 모델의 오차율의 평균과 차이가 있음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grpSp>
        <p:nvGrpSpPr>
          <p:cNvPr id="15" name="그룹 1007">
            <a:extLst>
              <a:ext uri="{FF2B5EF4-FFF2-40B4-BE49-F238E27FC236}">
                <a16:creationId xmlns:a16="http://schemas.microsoft.com/office/drawing/2014/main" id="{F2945932-931D-872B-F96A-2078085EF9FF}"/>
              </a:ext>
            </a:extLst>
          </p:cNvPr>
          <p:cNvGrpSpPr/>
          <p:nvPr/>
        </p:nvGrpSpPr>
        <p:grpSpPr>
          <a:xfrm>
            <a:off x="5892426" y="2318385"/>
            <a:ext cx="413728" cy="600770"/>
            <a:chOff x="7598223" y="5172736"/>
            <a:chExt cx="1292712" cy="2216187"/>
          </a:xfrm>
        </p:grpSpPr>
        <p:pic>
          <p:nvPicPr>
            <p:cNvPr id="16" name="Object 20">
              <a:extLst>
                <a:ext uri="{FF2B5EF4-FFF2-40B4-BE49-F238E27FC236}">
                  <a16:creationId xmlns:a16="http://schemas.microsoft.com/office/drawing/2014/main" id="{4DBE278D-4701-34B3-DFB2-DCFCFE64F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802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1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7E0852D3-8780-7B6E-AAC9-1A7D91A5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6593" r="61002" b="4408"/>
          <a:stretch/>
        </p:blipFill>
        <p:spPr bwMode="auto">
          <a:xfrm>
            <a:off x="1294077" y="2884249"/>
            <a:ext cx="1592822" cy="157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1B9B397E-23AE-FBA3-A789-FC3110644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7" t="16593" r="6598" b="4408"/>
          <a:stretch/>
        </p:blipFill>
        <p:spPr bwMode="auto">
          <a:xfrm>
            <a:off x="3536790" y="2884249"/>
            <a:ext cx="1592822" cy="15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A1E79D56-30DF-572D-EE56-380D9FD4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t="23158" r="65344" b="53246"/>
          <a:stretch/>
        </p:blipFill>
        <p:spPr bwMode="auto">
          <a:xfrm>
            <a:off x="6109077" y="3404969"/>
            <a:ext cx="580769" cy="4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ear Regression">
            <a:extLst>
              <a:ext uri="{FF2B5EF4-FFF2-40B4-BE49-F238E27FC236}">
                <a16:creationId xmlns:a16="http://schemas.microsoft.com/office/drawing/2014/main" id="{3BC14730-52EC-22F8-5739-1C6705E0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1541939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ar Regression">
            <a:extLst>
              <a:ext uri="{FF2B5EF4-FFF2-40B4-BE49-F238E27FC236}">
                <a16:creationId xmlns:a16="http://schemas.microsoft.com/office/drawing/2014/main" id="{51E2E7FA-D9C2-E06A-1232-318BFFBB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3015183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ear Regression">
            <a:extLst>
              <a:ext uri="{FF2B5EF4-FFF2-40B4-BE49-F238E27FC236}">
                <a16:creationId xmlns:a16="http://schemas.microsoft.com/office/drawing/2014/main" id="{1B7E20E3-CBAE-1F52-EB7C-F3D4AF42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4488427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F082DD12-4B8C-8157-B686-8D6F19EE9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4" t="16593" r="10391" b="50274"/>
          <a:stretch/>
        </p:blipFill>
        <p:spPr bwMode="auto">
          <a:xfrm>
            <a:off x="7061974" y="3310073"/>
            <a:ext cx="556055" cy="6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7AE17D0-C492-55A9-0BBA-EBEA49508F66}"/>
              </a:ext>
            </a:extLst>
          </p:cNvPr>
          <p:cNvSpPr/>
          <p:nvPr/>
        </p:nvSpPr>
        <p:spPr>
          <a:xfrm rot="5400000">
            <a:off x="3116828" y="353437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196A14C-C34D-20BD-51C9-FF7BD3BF4708}"/>
              </a:ext>
            </a:extLst>
          </p:cNvPr>
          <p:cNvSpPr/>
          <p:nvPr/>
        </p:nvSpPr>
        <p:spPr>
          <a:xfrm rot="5400000">
            <a:off x="5419441" y="3534375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2BA3E65-614B-D381-7ECA-C34DE3BC05CF}"/>
              </a:ext>
            </a:extLst>
          </p:cNvPr>
          <p:cNvSpPr/>
          <p:nvPr/>
        </p:nvSpPr>
        <p:spPr>
          <a:xfrm rot="5400000">
            <a:off x="8111194" y="355041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6CF93-96CD-358E-5466-4D71047FE6BF}"/>
              </a:ext>
            </a:extLst>
          </p:cNvPr>
          <p:cNvSpPr txBox="1"/>
          <p:nvPr/>
        </p:nvSpPr>
        <p:spPr>
          <a:xfrm>
            <a:off x="6563984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2C7F2-5444-99CB-89A3-5FE4B93E4502}"/>
              </a:ext>
            </a:extLst>
          </p:cNvPr>
          <p:cNvSpPr txBox="1"/>
          <p:nvPr/>
        </p:nvSpPr>
        <p:spPr>
          <a:xfrm>
            <a:off x="7576988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5DE98-F514-EA79-59C4-0914666EEAA1}"/>
              </a:ext>
            </a:extLst>
          </p:cNvPr>
          <p:cNvSpPr txBox="1"/>
          <p:nvPr/>
        </p:nvSpPr>
        <p:spPr>
          <a:xfrm>
            <a:off x="1676687" y="4348095"/>
            <a:ext cx="5385287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단계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군집별로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Linear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Regression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fitting</a:t>
            </a:r>
          </a:p>
        </p:txBody>
      </p:sp>
    </p:spTree>
    <p:extLst>
      <p:ext uri="{BB962C8B-B14F-4D97-AF65-F5344CB8AC3E}">
        <p14:creationId xmlns:p14="http://schemas.microsoft.com/office/powerpoint/2010/main" val="2873152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BBD6-6DE9-313C-F78B-EAF9498B84DE}"/>
              </a:ext>
            </a:extLst>
          </p:cNvPr>
          <p:cNvSpPr txBox="1"/>
          <p:nvPr/>
        </p:nvSpPr>
        <p:spPr>
          <a:xfrm>
            <a:off x="1294076" y="4744886"/>
            <a:ext cx="179917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Cluster 0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18994D-BFA2-049B-F7A3-164531D71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50" r="70065" b="19689"/>
          <a:stretch/>
        </p:blipFill>
        <p:spPr>
          <a:xfrm>
            <a:off x="1294076" y="2753648"/>
            <a:ext cx="1799173" cy="18639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B093AF-A20F-4599-0E1D-2CB95A4953B0}"/>
              </a:ext>
            </a:extLst>
          </p:cNvPr>
          <p:cNvSpPr txBox="1"/>
          <p:nvPr/>
        </p:nvSpPr>
        <p:spPr>
          <a:xfrm>
            <a:off x="3304531" y="4744886"/>
            <a:ext cx="179917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Cluster 1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E7F812-770F-1657-3A46-3B858B9A75B0}"/>
              </a:ext>
            </a:extLst>
          </p:cNvPr>
          <p:cNvSpPr txBox="1"/>
          <p:nvPr/>
        </p:nvSpPr>
        <p:spPr>
          <a:xfrm>
            <a:off x="5314986" y="4726949"/>
            <a:ext cx="179917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Cluster 2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22B1AE-E9BB-FFF9-579A-56B0AC6B8E0E}"/>
              </a:ext>
            </a:extLst>
          </p:cNvPr>
          <p:cNvSpPr txBox="1"/>
          <p:nvPr/>
        </p:nvSpPr>
        <p:spPr>
          <a:xfrm>
            <a:off x="7325441" y="4696506"/>
            <a:ext cx="179917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Cluster 3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4C6F14-9B3A-05CE-A93B-C27573D031F3}"/>
              </a:ext>
            </a:extLst>
          </p:cNvPr>
          <p:cNvSpPr txBox="1"/>
          <p:nvPr/>
        </p:nvSpPr>
        <p:spPr>
          <a:xfrm>
            <a:off x="9335896" y="4696506"/>
            <a:ext cx="179917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Cluster 4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C8DDB61-4622-D9D0-7461-A607F3EA99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853" r="70065" b="20606"/>
          <a:stretch/>
        </p:blipFill>
        <p:spPr>
          <a:xfrm>
            <a:off x="3278671" y="2790852"/>
            <a:ext cx="1799173" cy="17895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E3F5DBF-E1C9-FD6D-062F-91E5BA6CE6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631" r="71272" b="19827"/>
          <a:stretch/>
        </p:blipFill>
        <p:spPr>
          <a:xfrm>
            <a:off x="5258167" y="2790852"/>
            <a:ext cx="1726568" cy="17895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1627AFE-D97A-C197-0784-FCD9F70898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" t="42574" r="69461" b="21152"/>
          <a:stretch/>
        </p:blipFill>
        <p:spPr>
          <a:xfrm>
            <a:off x="7209367" y="2797416"/>
            <a:ext cx="1831061" cy="17763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3CA3B23-B1D3-59E6-5FDA-688A9A97E5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631" r="70138" b="19827"/>
          <a:stretch/>
        </p:blipFill>
        <p:spPr>
          <a:xfrm>
            <a:off x="9265060" y="2828057"/>
            <a:ext cx="1794759" cy="17895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B558C1-ABCB-0B1F-C986-3A0087950A53}"/>
              </a:ext>
            </a:extLst>
          </p:cNvPr>
          <p:cNvSpPr txBox="1"/>
          <p:nvPr/>
        </p:nvSpPr>
        <p:spPr>
          <a:xfrm>
            <a:off x="910893" y="1954327"/>
            <a:ext cx="280868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회귀 계수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154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0BBD6-6DE9-313C-F78B-EAF9498B84DE}"/>
              </a:ext>
            </a:extLst>
          </p:cNvPr>
          <p:cNvSpPr txBox="1"/>
          <p:nvPr/>
        </p:nvSpPr>
        <p:spPr>
          <a:xfrm>
            <a:off x="1294076" y="4744886"/>
            <a:ext cx="179917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Cluster 0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18994D-BFA2-049B-F7A3-164531D71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50" r="70065" b="19689"/>
          <a:stretch/>
        </p:blipFill>
        <p:spPr>
          <a:xfrm>
            <a:off x="1294076" y="2753648"/>
            <a:ext cx="1799173" cy="18639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B093AF-A20F-4599-0E1D-2CB95A4953B0}"/>
              </a:ext>
            </a:extLst>
          </p:cNvPr>
          <p:cNvSpPr txBox="1"/>
          <p:nvPr/>
        </p:nvSpPr>
        <p:spPr>
          <a:xfrm>
            <a:off x="3304531" y="4744886"/>
            <a:ext cx="179917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Cluster 1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E7F812-770F-1657-3A46-3B858B9A75B0}"/>
              </a:ext>
            </a:extLst>
          </p:cNvPr>
          <p:cNvSpPr txBox="1"/>
          <p:nvPr/>
        </p:nvSpPr>
        <p:spPr>
          <a:xfrm>
            <a:off x="5314986" y="4726949"/>
            <a:ext cx="179917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Cluster 2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22B1AE-E9BB-FFF9-579A-56B0AC6B8E0E}"/>
              </a:ext>
            </a:extLst>
          </p:cNvPr>
          <p:cNvSpPr txBox="1"/>
          <p:nvPr/>
        </p:nvSpPr>
        <p:spPr>
          <a:xfrm>
            <a:off x="7325441" y="4696506"/>
            <a:ext cx="179917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Cluster 3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4C6F14-9B3A-05CE-A93B-C27573D031F3}"/>
              </a:ext>
            </a:extLst>
          </p:cNvPr>
          <p:cNvSpPr txBox="1"/>
          <p:nvPr/>
        </p:nvSpPr>
        <p:spPr>
          <a:xfrm>
            <a:off x="9335896" y="4696506"/>
            <a:ext cx="179917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Cluster 4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C8DDB61-4622-D9D0-7461-A607F3EA99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853" r="70065" b="20606"/>
          <a:stretch/>
        </p:blipFill>
        <p:spPr>
          <a:xfrm>
            <a:off x="3278671" y="2790852"/>
            <a:ext cx="1799173" cy="17895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E3F5DBF-E1C9-FD6D-062F-91E5BA6CE6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631" r="71272" b="19827"/>
          <a:stretch/>
        </p:blipFill>
        <p:spPr>
          <a:xfrm>
            <a:off x="5258167" y="2790852"/>
            <a:ext cx="1726568" cy="17895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1627AFE-D97A-C197-0784-FCD9F70898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" t="42574" r="69461" b="21152"/>
          <a:stretch/>
        </p:blipFill>
        <p:spPr>
          <a:xfrm>
            <a:off x="7209367" y="2797416"/>
            <a:ext cx="1831061" cy="17763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3CA3B23-B1D3-59E6-5FDA-688A9A97E5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631" r="70138" b="19827"/>
          <a:stretch/>
        </p:blipFill>
        <p:spPr>
          <a:xfrm>
            <a:off x="9265060" y="2828057"/>
            <a:ext cx="1794759" cy="1789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EBB43-861B-FE99-9B6D-30B6965CF1BB}"/>
              </a:ext>
            </a:extLst>
          </p:cNvPr>
          <p:cNvSpPr txBox="1"/>
          <p:nvPr/>
        </p:nvSpPr>
        <p:spPr>
          <a:xfrm>
            <a:off x="910893" y="1954327"/>
            <a:ext cx="280868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회귀 계수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0C1D0B-689A-B8B3-A1A1-D61B9DB4E5D1}"/>
              </a:ext>
            </a:extLst>
          </p:cNvPr>
          <p:cNvSpPr/>
          <p:nvPr/>
        </p:nvSpPr>
        <p:spPr>
          <a:xfrm>
            <a:off x="0" y="1522463"/>
            <a:ext cx="12329652" cy="53469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E71D67-1172-97D7-DBB4-F4E5BBBB9053}"/>
              </a:ext>
            </a:extLst>
          </p:cNvPr>
          <p:cNvSpPr/>
          <p:nvPr/>
        </p:nvSpPr>
        <p:spPr>
          <a:xfrm>
            <a:off x="6613739" y="-329496"/>
            <a:ext cx="5715913" cy="18448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40773-A39C-3B6C-23EA-750E10D6CA5B}"/>
                  </a:ext>
                </a:extLst>
              </p:cNvPr>
              <p:cNvSpPr txBox="1"/>
              <p:nvPr/>
            </p:nvSpPr>
            <p:spPr>
              <a:xfrm>
                <a:off x="1443367" y="2765780"/>
                <a:ext cx="9282251" cy="2104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각 모델의 가중치라고 해석할 수 있는 회귀 계수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l-GR" altLang="ko-KR" sz="2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plestory OTF Light" panose="02000300000000000000" pitchFamily="2" charset="-128"/>
                            <a:cs typeface="+mn-cs"/>
                          </a:rPr>
                        </m:ctrlPr>
                      </m:accPr>
                      <m:e>
                        <m:r>
                          <a:rPr kumimoji="0" lang="el-GR" altLang="ko-KR" sz="2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plestory OTF Light" panose="02000300000000000000" pitchFamily="2" charset="-128"/>
                            <a:cs typeface="+mn-cs"/>
                          </a:rPr>
                          <m:t>𝛽</m:t>
                        </m:r>
                      </m:e>
                    </m:acc>
                    <m:r>
                      <a:rPr kumimoji="0" lang="en-US" altLang="ko-KR" sz="2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aplestory OTF Light" panose="02000300000000000000" pitchFamily="2" charset="-128"/>
                        <a:cs typeface="+mn-cs"/>
                      </a:rPr>
                      <m:t> </m:t>
                    </m:r>
                    <m:r>
                      <a:rPr kumimoji="0" lang="ko-KR" altLang="en-US" sz="2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aplestory OTF Light" panose="02000300000000000000" pitchFamily="2" charset="-128"/>
                        <a:cs typeface="+mn-cs"/>
                      </a:rPr>
                      <m:t>들</m:t>
                    </m:r>
                    <m:r>
                      <a:rPr lang="ko-KR" altLang="en-US" sz="2200" i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ea typeface="Maplestory OTF Light" panose="02000300000000000000" pitchFamily="2" charset="-128"/>
                      </a:rPr>
                      <m:t>이</m:t>
                    </m:r>
                  </m:oMath>
                </a14:m>
                <a:endPara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군집별로 차이가 꽤 있었음</a:t>
                </a:r>
                <a:endPara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200" b="0" i="0" u="none" strike="sng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성능이 개선될 것이라는 기대감 </a:t>
                </a:r>
                <a:r>
                  <a:rPr kumimoji="0" lang="en-US" altLang="ko-KR" sz="2200" b="0" i="0" u="none" strike="sng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…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40773-A39C-3B6C-23EA-750E10D6C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67" y="2765780"/>
                <a:ext cx="9282251" cy="2104807"/>
              </a:xfrm>
              <a:prstGeom prst="rect">
                <a:avLst/>
              </a:prstGeom>
              <a:blipFill>
                <a:blip r:embed="rId9"/>
                <a:stretch>
                  <a:fillRect b="-49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20CC6652-4273-7C54-E0A9-6D03A55A728D}"/>
              </a:ext>
            </a:extLst>
          </p:cNvPr>
          <p:cNvGrpSpPr/>
          <p:nvPr/>
        </p:nvGrpSpPr>
        <p:grpSpPr>
          <a:xfrm>
            <a:off x="5892425" y="2169094"/>
            <a:ext cx="413728" cy="600770"/>
            <a:chOff x="7598223" y="5172736"/>
            <a:chExt cx="1292712" cy="2216187"/>
          </a:xfrm>
        </p:grpSpPr>
        <p:pic>
          <p:nvPicPr>
            <p:cNvPr id="15" name="Object 20">
              <a:extLst>
                <a:ext uri="{FF2B5EF4-FFF2-40B4-BE49-F238E27FC236}">
                  <a16:creationId xmlns:a16="http://schemas.microsoft.com/office/drawing/2014/main" id="{1455517B-52EC-A598-3E6A-766AA0A2C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pic>
        <p:nvPicPr>
          <p:cNvPr id="3074" name="Picture 2" descr="일상에 필요해요 커햄티콘! 3">
            <a:extLst>
              <a:ext uri="{FF2B5EF4-FFF2-40B4-BE49-F238E27FC236}">
                <a16:creationId xmlns:a16="http://schemas.microsoft.com/office/drawing/2014/main" id="{75A15D4B-8874-37D6-17E3-23384EA9C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980" y="4909408"/>
            <a:ext cx="1543080" cy="15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7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1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7E0852D3-8780-7B6E-AAC9-1A7D91A5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6593" r="61002" b="4408"/>
          <a:stretch/>
        </p:blipFill>
        <p:spPr bwMode="auto">
          <a:xfrm>
            <a:off x="1294077" y="2884249"/>
            <a:ext cx="1592822" cy="157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1B9B397E-23AE-FBA3-A789-FC3110644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7" t="16593" r="6598" b="4408"/>
          <a:stretch/>
        </p:blipFill>
        <p:spPr bwMode="auto">
          <a:xfrm>
            <a:off x="3536790" y="2884249"/>
            <a:ext cx="1592822" cy="15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A1E79D56-30DF-572D-EE56-380D9FD4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t="23158" r="65344" b="53246"/>
          <a:stretch/>
        </p:blipFill>
        <p:spPr bwMode="auto">
          <a:xfrm>
            <a:off x="6109077" y="3404969"/>
            <a:ext cx="580769" cy="4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ear Regression">
            <a:extLst>
              <a:ext uri="{FF2B5EF4-FFF2-40B4-BE49-F238E27FC236}">
                <a16:creationId xmlns:a16="http://schemas.microsoft.com/office/drawing/2014/main" id="{3BC14730-52EC-22F8-5739-1C6705E0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1541939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ar Regression">
            <a:extLst>
              <a:ext uri="{FF2B5EF4-FFF2-40B4-BE49-F238E27FC236}">
                <a16:creationId xmlns:a16="http://schemas.microsoft.com/office/drawing/2014/main" id="{51E2E7FA-D9C2-E06A-1232-318BFFBB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3015183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ear Regression">
            <a:extLst>
              <a:ext uri="{FF2B5EF4-FFF2-40B4-BE49-F238E27FC236}">
                <a16:creationId xmlns:a16="http://schemas.microsoft.com/office/drawing/2014/main" id="{1B7E20E3-CBAE-1F52-EB7C-F3D4AF42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4488427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F082DD12-4B8C-8157-B686-8D6F19EE9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4" t="16593" r="10391" b="50274"/>
          <a:stretch/>
        </p:blipFill>
        <p:spPr bwMode="auto">
          <a:xfrm>
            <a:off x="7061974" y="3310073"/>
            <a:ext cx="556055" cy="6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7AE17D0-C492-55A9-0BBA-EBEA49508F66}"/>
              </a:ext>
            </a:extLst>
          </p:cNvPr>
          <p:cNvSpPr/>
          <p:nvPr/>
        </p:nvSpPr>
        <p:spPr>
          <a:xfrm rot="5400000">
            <a:off x="3116828" y="353437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196A14C-C34D-20BD-51C9-FF7BD3BF4708}"/>
              </a:ext>
            </a:extLst>
          </p:cNvPr>
          <p:cNvSpPr/>
          <p:nvPr/>
        </p:nvSpPr>
        <p:spPr>
          <a:xfrm rot="5400000">
            <a:off x="5419441" y="3534375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2BA3E65-614B-D381-7ECA-C34DE3BC05CF}"/>
              </a:ext>
            </a:extLst>
          </p:cNvPr>
          <p:cNvSpPr/>
          <p:nvPr/>
        </p:nvSpPr>
        <p:spPr>
          <a:xfrm rot="5400000">
            <a:off x="8111194" y="355041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6CF93-96CD-358E-5466-4D71047FE6BF}"/>
              </a:ext>
            </a:extLst>
          </p:cNvPr>
          <p:cNvSpPr txBox="1"/>
          <p:nvPr/>
        </p:nvSpPr>
        <p:spPr>
          <a:xfrm>
            <a:off x="6563984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2C7F2-5444-99CB-89A3-5FE4B93E4502}"/>
              </a:ext>
            </a:extLst>
          </p:cNvPr>
          <p:cNvSpPr txBox="1"/>
          <p:nvPr/>
        </p:nvSpPr>
        <p:spPr>
          <a:xfrm>
            <a:off x="7576988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5DE98-F514-EA79-59C4-0914666EEAA1}"/>
              </a:ext>
            </a:extLst>
          </p:cNvPr>
          <p:cNvSpPr txBox="1"/>
          <p:nvPr/>
        </p:nvSpPr>
        <p:spPr>
          <a:xfrm>
            <a:off x="4126605" y="4294024"/>
            <a:ext cx="5385287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3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단계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Classification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통해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추정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1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7E0852D3-8780-7B6E-AAC9-1A7D91A5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6593" r="61002" b="4408"/>
          <a:stretch/>
        </p:blipFill>
        <p:spPr bwMode="auto">
          <a:xfrm>
            <a:off x="1294077" y="2884249"/>
            <a:ext cx="1592822" cy="157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1B9B397E-23AE-FBA3-A789-FC3110644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7" t="16593" r="6598" b="4408"/>
          <a:stretch/>
        </p:blipFill>
        <p:spPr bwMode="auto">
          <a:xfrm>
            <a:off x="3536790" y="2884249"/>
            <a:ext cx="1592822" cy="15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A1E79D56-30DF-572D-EE56-380D9FD4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t="23158" r="65344" b="53246"/>
          <a:stretch/>
        </p:blipFill>
        <p:spPr bwMode="auto">
          <a:xfrm>
            <a:off x="6109077" y="3404969"/>
            <a:ext cx="580769" cy="4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ear Regression">
            <a:extLst>
              <a:ext uri="{FF2B5EF4-FFF2-40B4-BE49-F238E27FC236}">
                <a16:creationId xmlns:a16="http://schemas.microsoft.com/office/drawing/2014/main" id="{3BC14730-52EC-22F8-5739-1C6705E0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1541939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ar Regression">
            <a:extLst>
              <a:ext uri="{FF2B5EF4-FFF2-40B4-BE49-F238E27FC236}">
                <a16:creationId xmlns:a16="http://schemas.microsoft.com/office/drawing/2014/main" id="{51E2E7FA-D9C2-E06A-1232-318BFFBB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3015183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ear Regression">
            <a:extLst>
              <a:ext uri="{FF2B5EF4-FFF2-40B4-BE49-F238E27FC236}">
                <a16:creationId xmlns:a16="http://schemas.microsoft.com/office/drawing/2014/main" id="{1B7E20E3-CBAE-1F52-EB7C-F3D4AF42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4488427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F082DD12-4B8C-8157-B686-8D6F19EE9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4" t="16593" r="10391" b="50274"/>
          <a:stretch/>
        </p:blipFill>
        <p:spPr bwMode="auto">
          <a:xfrm>
            <a:off x="7061974" y="3310073"/>
            <a:ext cx="556055" cy="6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7AE17D0-C492-55A9-0BBA-EBEA49508F66}"/>
              </a:ext>
            </a:extLst>
          </p:cNvPr>
          <p:cNvSpPr/>
          <p:nvPr/>
        </p:nvSpPr>
        <p:spPr>
          <a:xfrm rot="5400000">
            <a:off x="3116828" y="353437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196A14C-C34D-20BD-51C9-FF7BD3BF4708}"/>
              </a:ext>
            </a:extLst>
          </p:cNvPr>
          <p:cNvSpPr/>
          <p:nvPr/>
        </p:nvSpPr>
        <p:spPr>
          <a:xfrm rot="5400000">
            <a:off x="5419441" y="3534375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2BA3E65-614B-D381-7ECA-C34DE3BC05CF}"/>
              </a:ext>
            </a:extLst>
          </p:cNvPr>
          <p:cNvSpPr/>
          <p:nvPr/>
        </p:nvSpPr>
        <p:spPr>
          <a:xfrm rot="5400000">
            <a:off x="8111194" y="355041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6CF93-96CD-358E-5466-4D71047FE6BF}"/>
              </a:ext>
            </a:extLst>
          </p:cNvPr>
          <p:cNvSpPr txBox="1"/>
          <p:nvPr/>
        </p:nvSpPr>
        <p:spPr>
          <a:xfrm>
            <a:off x="6563984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2C7F2-5444-99CB-89A3-5FE4B93E4502}"/>
              </a:ext>
            </a:extLst>
          </p:cNvPr>
          <p:cNvSpPr txBox="1"/>
          <p:nvPr/>
        </p:nvSpPr>
        <p:spPr>
          <a:xfrm>
            <a:off x="7576988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5DE98-F514-EA79-59C4-0914666EEAA1}"/>
              </a:ext>
            </a:extLst>
          </p:cNvPr>
          <p:cNvSpPr txBox="1"/>
          <p:nvPr/>
        </p:nvSpPr>
        <p:spPr>
          <a:xfrm>
            <a:off x="4200273" y="4348095"/>
            <a:ext cx="5385287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3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단계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Classification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통한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추정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Google Shape;110;p19">
            <a:extLst>
              <a:ext uri="{FF2B5EF4-FFF2-40B4-BE49-F238E27FC236}">
                <a16:creationId xmlns:a16="http://schemas.microsoft.com/office/drawing/2014/main" id="{105F1978-44F2-9ECB-F01C-920A1EC77CC8}"/>
              </a:ext>
            </a:extLst>
          </p:cNvPr>
          <p:cNvSpPr/>
          <p:nvPr/>
        </p:nvSpPr>
        <p:spPr>
          <a:xfrm>
            <a:off x="-196658" y="-236390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1B76B-B56A-B77A-549C-6EB11B0ED7BF}"/>
              </a:ext>
            </a:extLst>
          </p:cNvPr>
          <p:cNvSpPr txBox="1"/>
          <p:nvPr/>
        </p:nvSpPr>
        <p:spPr>
          <a:xfrm>
            <a:off x="1127707" y="1546928"/>
            <a:ext cx="9939000" cy="391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군집화는 오차율을 기준으로 진행하였지만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오차율을 계산할 때 실제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Y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값이 필요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하므로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새로운 데이터에 대한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예측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 데이터를 활용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Classification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으로 진행해야 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9" name="Object 38">
            <a:extLst>
              <a:ext uri="{FF2B5EF4-FFF2-40B4-BE49-F238E27FC236}">
                <a16:creationId xmlns:a16="http://schemas.microsoft.com/office/drawing/2014/main" id="{39664F5E-3345-18F4-A2DB-5B2318F64B8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4284" y="670191"/>
            <a:ext cx="585846" cy="547810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B98CBEB0-9550-9809-5D2E-74443D06FC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</a:blip>
          <a:stretch>
            <a:fillRect/>
          </a:stretch>
        </p:blipFill>
        <p:spPr>
          <a:xfrm rot="10800000" flipV="1">
            <a:off x="5997741" y="2961408"/>
            <a:ext cx="217594" cy="55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46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1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7E0852D3-8780-7B6E-AAC9-1A7D91A5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6593" r="61002" b="4408"/>
          <a:stretch/>
        </p:blipFill>
        <p:spPr bwMode="auto">
          <a:xfrm>
            <a:off x="1294077" y="2884249"/>
            <a:ext cx="1592822" cy="157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1B9B397E-23AE-FBA3-A789-FC3110644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7" t="16593" r="6598" b="4408"/>
          <a:stretch/>
        </p:blipFill>
        <p:spPr bwMode="auto">
          <a:xfrm>
            <a:off x="3536790" y="2884249"/>
            <a:ext cx="1592822" cy="15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A1E79D56-30DF-572D-EE56-380D9FD4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t="23158" r="65344" b="53246"/>
          <a:stretch/>
        </p:blipFill>
        <p:spPr bwMode="auto">
          <a:xfrm>
            <a:off x="6109077" y="3404969"/>
            <a:ext cx="580769" cy="4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ear Regression">
            <a:extLst>
              <a:ext uri="{FF2B5EF4-FFF2-40B4-BE49-F238E27FC236}">
                <a16:creationId xmlns:a16="http://schemas.microsoft.com/office/drawing/2014/main" id="{3BC14730-52EC-22F8-5739-1C6705E0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1541939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ar Regression">
            <a:extLst>
              <a:ext uri="{FF2B5EF4-FFF2-40B4-BE49-F238E27FC236}">
                <a16:creationId xmlns:a16="http://schemas.microsoft.com/office/drawing/2014/main" id="{51E2E7FA-D9C2-E06A-1232-318BFFBB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3015183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ear Regression">
            <a:extLst>
              <a:ext uri="{FF2B5EF4-FFF2-40B4-BE49-F238E27FC236}">
                <a16:creationId xmlns:a16="http://schemas.microsoft.com/office/drawing/2014/main" id="{1B7E20E3-CBAE-1F52-EB7C-F3D4AF42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4488427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F082DD12-4B8C-8157-B686-8D6F19EE9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4" t="16593" r="10391" b="50274"/>
          <a:stretch/>
        </p:blipFill>
        <p:spPr bwMode="auto">
          <a:xfrm>
            <a:off x="7061974" y="3310073"/>
            <a:ext cx="556055" cy="6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7AE17D0-C492-55A9-0BBA-EBEA49508F66}"/>
              </a:ext>
            </a:extLst>
          </p:cNvPr>
          <p:cNvSpPr/>
          <p:nvPr/>
        </p:nvSpPr>
        <p:spPr>
          <a:xfrm rot="5400000">
            <a:off x="3116828" y="353437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196A14C-C34D-20BD-51C9-FF7BD3BF4708}"/>
              </a:ext>
            </a:extLst>
          </p:cNvPr>
          <p:cNvSpPr/>
          <p:nvPr/>
        </p:nvSpPr>
        <p:spPr>
          <a:xfrm rot="5400000">
            <a:off x="5419441" y="3534375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2BA3E65-614B-D381-7ECA-C34DE3BC05CF}"/>
              </a:ext>
            </a:extLst>
          </p:cNvPr>
          <p:cNvSpPr/>
          <p:nvPr/>
        </p:nvSpPr>
        <p:spPr>
          <a:xfrm rot="5400000">
            <a:off x="8111194" y="355041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6CF93-96CD-358E-5466-4D71047FE6BF}"/>
              </a:ext>
            </a:extLst>
          </p:cNvPr>
          <p:cNvSpPr txBox="1"/>
          <p:nvPr/>
        </p:nvSpPr>
        <p:spPr>
          <a:xfrm>
            <a:off x="6563984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2C7F2-5444-99CB-89A3-5FE4B93E4502}"/>
              </a:ext>
            </a:extLst>
          </p:cNvPr>
          <p:cNvSpPr txBox="1"/>
          <p:nvPr/>
        </p:nvSpPr>
        <p:spPr>
          <a:xfrm>
            <a:off x="7576988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5DE98-F514-EA79-59C4-0914666EEAA1}"/>
              </a:ext>
            </a:extLst>
          </p:cNvPr>
          <p:cNvSpPr txBox="1"/>
          <p:nvPr/>
        </p:nvSpPr>
        <p:spPr>
          <a:xfrm>
            <a:off x="4200273" y="4348095"/>
            <a:ext cx="5385287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3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단계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Classification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통한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추정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Google Shape;110;p19">
            <a:extLst>
              <a:ext uri="{FF2B5EF4-FFF2-40B4-BE49-F238E27FC236}">
                <a16:creationId xmlns:a16="http://schemas.microsoft.com/office/drawing/2014/main" id="{105F1978-44F2-9ECB-F01C-920A1EC77CC8}"/>
              </a:ext>
            </a:extLst>
          </p:cNvPr>
          <p:cNvSpPr/>
          <p:nvPr/>
        </p:nvSpPr>
        <p:spPr>
          <a:xfrm>
            <a:off x="-196658" y="-236390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1B76B-B56A-B77A-549C-6EB11B0ED7BF}"/>
              </a:ext>
            </a:extLst>
          </p:cNvPr>
          <p:cNvSpPr txBox="1"/>
          <p:nvPr/>
        </p:nvSpPr>
        <p:spPr>
          <a:xfrm>
            <a:off x="1127707" y="1546928"/>
            <a:ext cx="9939000" cy="4473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군집화는 오차율을 기준으로 진행하였지만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오차율을 계산할 때 실제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Y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값이 필요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하므로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새로운 데이터에 대한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예측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 데이터를 활용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Classification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으로 진행해야 함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별로 날씨에 대한 특징이 있어야만 변수로써 활용이 가능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9" name="Object 38">
            <a:extLst>
              <a:ext uri="{FF2B5EF4-FFF2-40B4-BE49-F238E27FC236}">
                <a16:creationId xmlns:a16="http://schemas.microsoft.com/office/drawing/2014/main" id="{39664F5E-3345-18F4-A2DB-5B2318F64B8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4284" y="670191"/>
            <a:ext cx="585846" cy="547810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B98CBEB0-9550-9809-5D2E-74443D06FC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</a:blip>
          <a:stretch>
            <a:fillRect/>
          </a:stretch>
        </p:blipFill>
        <p:spPr>
          <a:xfrm rot="10800000" flipV="1">
            <a:off x="5997741" y="2961408"/>
            <a:ext cx="217594" cy="557845"/>
          </a:xfrm>
          <a:prstGeom prst="rect">
            <a:avLst/>
          </a:prstGeom>
        </p:spPr>
      </p:pic>
      <p:pic>
        <p:nvPicPr>
          <p:cNvPr id="12290" name="Picture 2" descr="파란댕댕이 6탄! 준비완료!">
            <a:extLst>
              <a:ext uri="{FF2B5EF4-FFF2-40B4-BE49-F238E27FC236}">
                <a16:creationId xmlns:a16="http://schemas.microsoft.com/office/drawing/2014/main" id="{4375B5BD-8754-78CA-5586-FAA7F9B45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262" y="5020718"/>
            <a:ext cx="1342310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495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133941-6A06-20C3-BEF1-9D63CCB8E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611" y="1819398"/>
            <a:ext cx="5756189" cy="4287773"/>
          </a:xfrm>
          <a:prstGeom prst="rect">
            <a:avLst/>
          </a:prstGeom>
        </p:spPr>
      </p:pic>
      <p:pic>
        <p:nvPicPr>
          <p:cNvPr id="12" name="Object 38">
            <a:extLst>
              <a:ext uri="{FF2B5EF4-FFF2-40B4-BE49-F238E27FC236}">
                <a16:creationId xmlns:a16="http://schemas.microsoft.com/office/drawing/2014/main" id="{68926A96-58C6-845B-1B57-F567A95F74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833810">
            <a:off x="7864704" y="2400861"/>
            <a:ext cx="749148" cy="407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FC7300-86E3-60DC-36BD-9740BB6AD12F}"/>
              </a:ext>
            </a:extLst>
          </p:cNvPr>
          <p:cNvSpPr txBox="1"/>
          <p:nvPr/>
        </p:nvSpPr>
        <p:spPr>
          <a:xfrm>
            <a:off x="7835180" y="2604844"/>
            <a:ext cx="3844211" cy="213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고도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과 나머지 군집들의 구분이 명확함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그동안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고도가 높은 오후 시간대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다양한 양상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나타났으므로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때의 군집이 다양한 것으로 판단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209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385590-857C-6451-9FE4-B921CB72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350" y="1826900"/>
            <a:ext cx="5467482" cy="40779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017C27-B64E-463F-B9A7-09946E051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2" b="47748"/>
          <a:stretch/>
        </p:blipFill>
        <p:spPr>
          <a:xfrm>
            <a:off x="7475837" y="1999988"/>
            <a:ext cx="3707132" cy="3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9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8878B8-81CA-0BF3-03BE-EBF017EEB7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74" y="2855278"/>
            <a:ext cx="1147443" cy="114744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FF91870-2642-13B5-3E11-1FE95CE6A2AA}"/>
              </a:ext>
            </a:extLst>
          </p:cNvPr>
          <p:cNvSpPr txBox="1">
            <a:spLocks/>
          </p:cNvSpPr>
          <p:nvPr/>
        </p:nvSpPr>
        <p:spPr>
          <a:xfrm>
            <a:off x="4666106" y="2976786"/>
            <a:ext cx="374637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주차 되새김질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4F3E78-41AA-A470-519D-1FAF4829D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76" y="3076343"/>
            <a:ext cx="2000251" cy="28289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7E746B-8BAE-3153-0249-7798B8CC3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179" y="4190769"/>
            <a:ext cx="26765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9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385590-857C-6451-9FE4-B921CB72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350" y="1826900"/>
            <a:ext cx="5467482" cy="40779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017C27-B64E-463F-B9A7-09946E0516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2" b="47748"/>
          <a:stretch/>
        </p:blipFill>
        <p:spPr>
          <a:xfrm>
            <a:off x="7475837" y="1999988"/>
            <a:ext cx="3707132" cy="358345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090908-511E-DA3E-3A99-A4ADD822187F}"/>
              </a:ext>
            </a:extLst>
          </p:cNvPr>
          <p:cNvSpPr/>
          <p:nvPr/>
        </p:nvSpPr>
        <p:spPr>
          <a:xfrm>
            <a:off x="1586091" y="1552017"/>
            <a:ext cx="5889746" cy="453986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29E8A-2780-9E3A-32A4-92FD44CA570A}"/>
              </a:ext>
            </a:extLst>
          </p:cNvPr>
          <p:cNvSpPr txBox="1"/>
          <p:nvPr/>
        </p:nvSpPr>
        <p:spPr>
          <a:xfrm>
            <a:off x="2290934" y="2933565"/>
            <a:ext cx="5272906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강수량이 극히 많을 때는 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 속함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강수량은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 수렴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순으로 분산이 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2227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4F5C5D-DAA5-4FC9-592F-41DAB9AC7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350" y="1819398"/>
            <a:ext cx="5665437" cy="4220173"/>
          </a:xfrm>
          <a:prstGeom prst="rect">
            <a:avLst/>
          </a:prstGeom>
        </p:spPr>
      </p:pic>
      <p:pic>
        <p:nvPicPr>
          <p:cNvPr id="9" name="Object 38">
            <a:extLst>
              <a:ext uri="{FF2B5EF4-FFF2-40B4-BE49-F238E27FC236}">
                <a16:creationId xmlns:a16="http://schemas.microsoft.com/office/drawing/2014/main" id="{59A1E5AD-141E-0978-5B42-483D61D78F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833810">
            <a:off x="7864704" y="2400861"/>
            <a:ext cx="749148" cy="407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3A3799-B102-823B-D1D7-ED4037B65001}"/>
              </a:ext>
            </a:extLst>
          </p:cNvPr>
          <p:cNvSpPr txBox="1"/>
          <p:nvPr/>
        </p:nvSpPr>
        <p:spPr>
          <a:xfrm>
            <a:off x="7584284" y="2694416"/>
            <a:ext cx="4356820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온도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온도는 비교적 고르게 분포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~20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도 사이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 많고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나머지 군집들은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도 이상인 값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많음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19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4417C2-A67E-7912-E2C9-A90E6019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350" y="1823023"/>
            <a:ext cx="5687853" cy="4236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182821-3BAA-6156-054D-9C2D11C13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30" b="47618"/>
          <a:stretch/>
        </p:blipFill>
        <p:spPr>
          <a:xfrm>
            <a:off x="7625610" y="1862637"/>
            <a:ext cx="3853817" cy="20788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080FCC-1BDD-BCCA-87D5-A2EE8891BAA7}"/>
              </a:ext>
            </a:extLst>
          </p:cNvPr>
          <p:cNvSpPr txBox="1"/>
          <p:nvPr/>
        </p:nvSpPr>
        <p:spPr>
          <a:xfrm>
            <a:off x="7403954" y="4210198"/>
            <a:ext cx="4598970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에서는 중앙값이 매우 작고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0, 2, 4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에서는 중앙값이 최댓값과 가까움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713EF-C8D0-7432-C893-B249F00F7770}"/>
              </a:ext>
            </a:extLst>
          </p:cNvPr>
          <p:cNvSpPr txBox="1"/>
          <p:nvPr/>
        </p:nvSpPr>
        <p:spPr>
          <a:xfrm>
            <a:off x="10245135" y="1593897"/>
            <a:ext cx="1608124" cy="34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표준화된 값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95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0891DE-63DB-F9BD-5E45-44ECC8DEE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592" y="1735298"/>
            <a:ext cx="7886829" cy="4169519"/>
          </a:xfrm>
          <a:prstGeom prst="rect">
            <a:avLst/>
          </a:prstGeom>
        </p:spPr>
      </p:pic>
      <p:pic>
        <p:nvPicPr>
          <p:cNvPr id="9" name="Object 38">
            <a:extLst>
              <a:ext uri="{FF2B5EF4-FFF2-40B4-BE49-F238E27FC236}">
                <a16:creationId xmlns:a16="http://schemas.microsoft.com/office/drawing/2014/main" id="{9FC95536-142A-2AA8-B58F-40B3D48C86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833810">
            <a:off x="8173623" y="3225016"/>
            <a:ext cx="749148" cy="407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9C4EF-160B-8318-4D4B-7D06443C0BF2}"/>
              </a:ext>
            </a:extLst>
          </p:cNvPr>
          <p:cNvSpPr txBox="1"/>
          <p:nvPr/>
        </p:nvSpPr>
        <p:spPr>
          <a:xfrm>
            <a:off x="8239278" y="3242600"/>
            <a:ext cx="3844211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자외선 지수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군집별로 자외선 지수 분포에 차이가 있음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특히 지수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에는 군집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1~2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에는 군집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2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4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의 비중이 높음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427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5B6EBA-F7E0-BA49-754A-91EE80630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350" y="1901041"/>
            <a:ext cx="5474465" cy="4077918"/>
          </a:xfrm>
          <a:prstGeom prst="rect">
            <a:avLst/>
          </a:prstGeom>
        </p:spPr>
      </p:pic>
      <p:pic>
        <p:nvPicPr>
          <p:cNvPr id="10" name="Object 38">
            <a:extLst>
              <a:ext uri="{FF2B5EF4-FFF2-40B4-BE49-F238E27FC236}">
                <a16:creationId xmlns:a16="http://schemas.microsoft.com/office/drawing/2014/main" id="{0DDB054B-03C7-B6FB-831B-04D1820A2B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833810">
            <a:off x="7864704" y="2400861"/>
            <a:ext cx="749148" cy="407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6DA67-12E1-4761-E2A6-8250AE9E5C44}"/>
              </a:ext>
            </a:extLst>
          </p:cNvPr>
          <p:cNvSpPr txBox="1"/>
          <p:nvPr/>
        </p:nvSpPr>
        <p:spPr>
          <a:xfrm>
            <a:off x="7588045" y="2604844"/>
            <a:ext cx="3844211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바람 세기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뚜렷한 특징은 없음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21506" name="Picture 2" descr="문상훈 짤 모음 3">
            <a:extLst>
              <a:ext uri="{FF2B5EF4-FFF2-40B4-BE49-F238E27FC236}">
                <a16:creationId xmlns:a16="http://schemas.microsoft.com/office/drawing/2014/main" id="{F3D576B7-B36D-CACE-04A7-D1E66975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380" y="4506256"/>
            <a:ext cx="1618257" cy="161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933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18434" name="Picture 2" descr="What is Light GBM? — Machine Learning — DATA SCIENCE">
            <a:extLst>
              <a:ext uri="{FF2B5EF4-FFF2-40B4-BE49-F238E27FC236}">
                <a16:creationId xmlns:a16="http://schemas.microsoft.com/office/drawing/2014/main" id="{2CC70DE1-6064-2A33-68C9-A913C270A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350" y="1994873"/>
            <a:ext cx="3975885" cy="247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48CFA375-7269-13F4-0098-03F7DE8E2A7D}"/>
              </a:ext>
            </a:extLst>
          </p:cNvPr>
          <p:cNvSpPr/>
          <p:nvPr/>
        </p:nvSpPr>
        <p:spPr>
          <a:xfrm>
            <a:off x="172138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60D43-D734-BA88-885E-4744467BD57E}"/>
              </a:ext>
            </a:extLst>
          </p:cNvPr>
          <p:cNvSpPr txBox="1"/>
          <p:nvPr/>
        </p:nvSpPr>
        <p:spPr>
          <a:xfrm>
            <a:off x="2297578" y="506402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Cluster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라벨을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Y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 데이터를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X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로 이용하여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GBM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을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통해 분류했지만 정확도가 높지 않았음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85E20B-7278-11D5-0359-2DCE12A05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760"/>
          <a:stretch/>
        </p:blipFill>
        <p:spPr>
          <a:xfrm>
            <a:off x="5808235" y="2247647"/>
            <a:ext cx="4070264" cy="1885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3F0EC3-1F16-48AF-BDC0-E514CC6179AE}"/>
              </a:ext>
            </a:extLst>
          </p:cNvPr>
          <p:cNvSpPr txBox="1"/>
          <p:nvPr/>
        </p:nvSpPr>
        <p:spPr>
          <a:xfrm>
            <a:off x="9074437" y="6372822"/>
            <a:ext cx="1608124" cy="34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어쩌면 당연함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1540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1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7E0852D3-8780-7B6E-AAC9-1A7D91A5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6593" r="61002" b="4408"/>
          <a:stretch/>
        </p:blipFill>
        <p:spPr bwMode="auto">
          <a:xfrm>
            <a:off x="1294077" y="2884249"/>
            <a:ext cx="1592822" cy="157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1B9B397E-23AE-FBA3-A789-FC3110644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7" t="16593" r="6598" b="4408"/>
          <a:stretch/>
        </p:blipFill>
        <p:spPr bwMode="auto">
          <a:xfrm>
            <a:off x="3536790" y="2884249"/>
            <a:ext cx="1592822" cy="15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A1E79D56-30DF-572D-EE56-380D9FD4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t="23158" r="65344" b="53246"/>
          <a:stretch/>
        </p:blipFill>
        <p:spPr bwMode="auto">
          <a:xfrm>
            <a:off x="6109077" y="3404969"/>
            <a:ext cx="580769" cy="4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ear Regression">
            <a:extLst>
              <a:ext uri="{FF2B5EF4-FFF2-40B4-BE49-F238E27FC236}">
                <a16:creationId xmlns:a16="http://schemas.microsoft.com/office/drawing/2014/main" id="{3BC14730-52EC-22F8-5739-1C6705E0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1541939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ar Regression">
            <a:extLst>
              <a:ext uri="{FF2B5EF4-FFF2-40B4-BE49-F238E27FC236}">
                <a16:creationId xmlns:a16="http://schemas.microsoft.com/office/drawing/2014/main" id="{51E2E7FA-D9C2-E06A-1232-318BFFBB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3015183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ear Regression">
            <a:extLst>
              <a:ext uri="{FF2B5EF4-FFF2-40B4-BE49-F238E27FC236}">
                <a16:creationId xmlns:a16="http://schemas.microsoft.com/office/drawing/2014/main" id="{1B7E20E3-CBAE-1F52-EB7C-F3D4AF42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4488427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F082DD12-4B8C-8157-B686-8D6F19EE9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4" t="16593" r="10391" b="50274"/>
          <a:stretch/>
        </p:blipFill>
        <p:spPr bwMode="auto">
          <a:xfrm>
            <a:off x="7061974" y="3310073"/>
            <a:ext cx="556055" cy="6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7AE17D0-C492-55A9-0BBA-EBEA49508F66}"/>
              </a:ext>
            </a:extLst>
          </p:cNvPr>
          <p:cNvSpPr/>
          <p:nvPr/>
        </p:nvSpPr>
        <p:spPr>
          <a:xfrm rot="5400000">
            <a:off x="3116828" y="353437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196A14C-C34D-20BD-51C9-FF7BD3BF4708}"/>
              </a:ext>
            </a:extLst>
          </p:cNvPr>
          <p:cNvSpPr/>
          <p:nvPr/>
        </p:nvSpPr>
        <p:spPr>
          <a:xfrm rot="5400000">
            <a:off x="5419441" y="3534375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2BA3E65-614B-D381-7ECA-C34DE3BC05CF}"/>
              </a:ext>
            </a:extLst>
          </p:cNvPr>
          <p:cNvSpPr/>
          <p:nvPr/>
        </p:nvSpPr>
        <p:spPr>
          <a:xfrm rot="5400000">
            <a:off x="8111194" y="355041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6CF93-96CD-358E-5466-4D71047FE6BF}"/>
              </a:ext>
            </a:extLst>
          </p:cNvPr>
          <p:cNvSpPr txBox="1"/>
          <p:nvPr/>
        </p:nvSpPr>
        <p:spPr>
          <a:xfrm>
            <a:off x="6563984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2C7F2-5444-99CB-89A3-5FE4B93E4502}"/>
              </a:ext>
            </a:extLst>
          </p:cNvPr>
          <p:cNvSpPr txBox="1"/>
          <p:nvPr/>
        </p:nvSpPr>
        <p:spPr>
          <a:xfrm>
            <a:off x="7576988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73959F-ED9F-D337-52CB-801F55B37EBE}"/>
              </a:ext>
            </a:extLst>
          </p:cNvPr>
          <p:cNvSpPr/>
          <p:nvPr/>
        </p:nvSpPr>
        <p:spPr>
          <a:xfrm>
            <a:off x="8210048" y="4357493"/>
            <a:ext cx="2489677" cy="16405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5DE98-F514-EA79-59C4-0914666EEAA1}"/>
              </a:ext>
            </a:extLst>
          </p:cNvPr>
          <p:cNvSpPr txBox="1"/>
          <p:nvPr/>
        </p:nvSpPr>
        <p:spPr>
          <a:xfrm>
            <a:off x="6684994" y="4321147"/>
            <a:ext cx="5385287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단계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Linear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Regression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fitting</a:t>
            </a:r>
          </a:p>
        </p:txBody>
      </p:sp>
    </p:spTree>
    <p:extLst>
      <p:ext uri="{BB962C8B-B14F-4D97-AF65-F5344CB8AC3E}">
        <p14:creationId xmlns:p14="http://schemas.microsoft.com/office/powerpoint/2010/main" val="4024705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pic>
        <p:nvPicPr>
          <p:cNvPr id="1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7E0852D3-8780-7B6E-AAC9-1A7D91A5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6593" r="61002" b="4408"/>
          <a:stretch/>
        </p:blipFill>
        <p:spPr bwMode="auto">
          <a:xfrm>
            <a:off x="1294077" y="2884249"/>
            <a:ext cx="1592822" cy="157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1B9B397E-23AE-FBA3-A789-FC3110644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7" t="16593" r="6598" b="4408"/>
          <a:stretch/>
        </p:blipFill>
        <p:spPr bwMode="auto">
          <a:xfrm>
            <a:off x="3536790" y="2884249"/>
            <a:ext cx="1592822" cy="15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A1E79D56-30DF-572D-EE56-380D9FD4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t="23158" r="65344" b="53246"/>
          <a:stretch/>
        </p:blipFill>
        <p:spPr bwMode="auto">
          <a:xfrm>
            <a:off x="6109077" y="3404969"/>
            <a:ext cx="580769" cy="4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ear Regression">
            <a:extLst>
              <a:ext uri="{FF2B5EF4-FFF2-40B4-BE49-F238E27FC236}">
                <a16:creationId xmlns:a16="http://schemas.microsoft.com/office/drawing/2014/main" id="{3BC14730-52EC-22F8-5739-1C6705E0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1541939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ar Regression">
            <a:extLst>
              <a:ext uri="{FF2B5EF4-FFF2-40B4-BE49-F238E27FC236}">
                <a16:creationId xmlns:a16="http://schemas.microsoft.com/office/drawing/2014/main" id="{51E2E7FA-D9C2-E06A-1232-318BFFBB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3015183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ear Regression">
            <a:extLst>
              <a:ext uri="{FF2B5EF4-FFF2-40B4-BE49-F238E27FC236}">
                <a16:creationId xmlns:a16="http://schemas.microsoft.com/office/drawing/2014/main" id="{1B7E20E3-CBAE-1F52-EB7C-F3D4AF42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4488427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F082DD12-4B8C-8157-B686-8D6F19EE9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4" t="16593" r="10391" b="50274"/>
          <a:stretch/>
        </p:blipFill>
        <p:spPr bwMode="auto">
          <a:xfrm>
            <a:off x="7061974" y="3310073"/>
            <a:ext cx="556055" cy="6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7AE17D0-C492-55A9-0BBA-EBEA49508F66}"/>
              </a:ext>
            </a:extLst>
          </p:cNvPr>
          <p:cNvSpPr/>
          <p:nvPr/>
        </p:nvSpPr>
        <p:spPr>
          <a:xfrm rot="5400000">
            <a:off x="3116828" y="353437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196A14C-C34D-20BD-51C9-FF7BD3BF4708}"/>
              </a:ext>
            </a:extLst>
          </p:cNvPr>
          <p:cNvSpPr/>
          <p:nvPr/>
        </p:nvSpPr>
        <p:spPr>
          <a:xfrm rot="5400000">
            <a:off x="5419441" y="3534375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2BA3E65-614B-D381-7ECA-C34DE3BC05CF}"/>
              </a:ext>
            </a:extLst>
          </p:cNvPr>
          <p:cNvSpPr/>
          <p:nvPr/>
        </p:nvSpPr>
        <p:spPr>
          <a:xfrm rot="5400000">
            <a:off x="8111194" y="355041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6CF93-96CD-358E-5466-4D71047FE6BF}"/>
              </a:ext>
            </a:extLst>
          </p:cNvPr>
          <p:cNvSpPr txBox="1"/>
          <p:nvPr/>
        </p:nvSpPr>
        <p:spPr>
          <a:xfrm>
            <a:off x="6563984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2C7F2-5444-99CB-89A3-5FE4B93E4502}"/>
              </a:ext>
            </a:extLst>
          </p:cNvPr>
          <p:cNvSpPr txBox="1"/>
          <p:nvPr/>
        </p:nvSpPr>
        <p:spPr>
          <a:xfrm>
            <a:off x="7576988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73959F-ED9F-D337-52CB-801F55B37EBE}"/>
              </a:ext>
            </a:extLst>
          </p:cNvPr>
          <p:cNvSpPr/>
          <p:nvPr/>
        </p:nvSpPr>
        <p:spPr>
          <a:xfrm>
            <a:off x="8210048" y="4357493"/>
            <a:ext cx="2489677" cy="16405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5DE98-F514-EA79-59C4-0914666EEAA1}"/>
              </a:ext>
            </a:extLst>
          </p:cNvPr>
          <p:cNvSpPr txBox="1"/>
          <p:nvPr/>
        </p:nvSpPr>
        <p:spPr>
          <a:xfrm>
            <a:off x="6684994" y="4321147"/>
            <a:ext cx="5385287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단계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Linear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Regression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fitting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4EB422-F105-7078-8C38-5E88E31F6CD3}"/>
              </a:ext>
            </a:extLst>
          </p:cNvPr>
          <p:cNvSpPr/>
          <p:nvPr/>
        </p:nvSpPr>
        <p:spPr>
          <a:xfrm>
            <a:off x="-327768" y="1673183"/>
            <a:ext cx="12519768" cy="546902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16F4E3-AFB9-0E99-43E2-110ABFB9553A}"/>
              </a:ext>
            </a:extLst>
          </p:cNvPr>
          <p:cNvSpPr/>
          <p:nvPr/>
        </p:nvSpPr>
        <p:spPr>
          <a:xfrm>
            <a:off x="6993924" y="-852017"/>
            <a:ext cx="5310953" cy="2525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B8ABD423-AB2E-EC48-C3B2-A38964F3DB41}"/>
              </a:ext>
            </a:extLst>
          </p:cNvPr>
          <p:cNvGrpSpPr/>
          <p:nvPr/>
        </p:nvGrpSpPr>
        <p:grpSpPr>
          <a:xfrm>
            <a:off x="5889136" y="1724389"/>
            <a:ext cx="413728" cy="600770"/>
            <a:chOff x="7598223" y="5172736"/>
            <a:chExt cx="1292712" cy="2216187"/>
          </a:xfrm>
        </p:grpSpPr>
        <p:pic>
          <p:nvPicPr>
            <p:cNvPr id="18" name="Object 20">
              <a:extLst>
                <a:ext uri="{FF2B5EF4-FFF2-40B4-BE49-F238E27FC236}">
                  <a16:creationId xmlns:a16="http://schemas.microsoft.com/office/drawing/2014/main" id="{4C6527A9-6A35-AAAC-E0EC-FD695D788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935935A-7C5D-1932-31E1-77177EBE60F6}"/>
              </a:ext>
            </a:extLst>
          </p:cNvPr>
          <p:cNvSpPr txBox="1"/>
          <p:nvPr/>
        </p:nvSpPr>
        <p:spPr>
          <a:xfrm>
            <a:off x="2294839" y="2434132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분류 모델의 성능이 좋지 못하기 때문에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특정 군집으로 분리하기 보다 군집에 속할 확률을 가중치로 이용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FD2BAE-2AA2-9918-A85A-BA95805865A5}"/>
              </a:ext>
            </a:extLst>
          </p:cNvPr>
          <p:cNvSpPr txBox="1"/>
          <p:nvPr/>
        </p:nvSpPr>
        <p:spPr>
          <a:xfrm>
            <a:off x="1035375" y="3778490"/>
            <a:ext cx="1012302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[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일 확률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일 확률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… ]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ᆞ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 [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예측값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예측값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… 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4129E4-8645-036D-6E4D-CCDBD4876708}"/>
              </a:ext>
            </a:extLst>
          </p:cNvPr>
          <p:cNvSpPr txBox="1"/>
          <p:nvPr/>
        </p:nvSpPr>
        <p:spPr>
          <a:xfrm>
            <a:off x="211697" y="4401243"/>
            <a:ext cx="1177883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=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 가중치를 반영한 최종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예측값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0555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E9B4BD-403C-E142-4B11-8013838355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D5BB26-997F-4A8F-49F7-8FFA9F437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038953"/>
              </p:ext>
            </p:extLst>
          </p:nvPr>
        </p:nvGraphicFramePr>
        <p:xfrm>
          <a:off x="505031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오차율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날씨 예보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8219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 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라벨은 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K-means cluster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결과 사용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 ~ M4 </a:t>
                      </a:r>
                      <a:r>
                        <a:rPr lang="ko-KR" altLang="en-US" sz="16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예측값</a:t>
                      </a:r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4B45041E-A0E6-32BC-74E0-78B214BF3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500" y="2094604"/>
            <a:ext cx="3508844" cy="26687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908ECA-DB50-990E-9357-25EB5E159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635" y="2094605"/>
            <a:ext cx="3508844" cy="26687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92A609D-B9BA-5F61-E287-A5C0F2525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2" y="2094605"/>
            <a:ext cx="3508844" cy="26687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D54F7D5-9852-8657-0CFD-39F84E7D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497832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E9B4BD-403C-E142-4B11-8013838355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클러스터링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D5BB26-997F-4A8F-49F7-8FFA9F4375A9}"/>
              </a:ext>
            </a:extLst>
          </p:cNvPr>
          <p:cNvGraphicFramePr>
            <a:graphicFrameLocks noGrp="1"/>
          </p:cNvGraphicFramePr>
          <p:nvPr/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오차율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날씨 예보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8219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 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라벨은 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K-means cluster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결과 사용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 ~ M4 </a:t>
                      </a:r>
                      <a:r>
                        <a:rPr lang="ko-KR" altLang="en-US" sz="16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예측값</a:t>
                      </a:r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4B45041E-A0E6-32BC-74E0-78B214BF3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500" y="2094604"/>
            <a:ext cx="3508844" cy="26687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908ECA-DB50-990E-9357-25EB5E159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635" y="2094605"/>
            <a:ext cx="3508844" cy="26687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92A609D-B9BA-5F61-E287-A5C0F2525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92" y="2094605"/>
            <a:ext cx="3508844" cy="26687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F4AFDC-95D2-9809-23DC-81E61C82DEAF}"/>
              </a:ext>
            </a:extLst>
          </p:cNvPr>
          <p:cNvSpPr/>
          <p:nvPr/>
        </p:nvSpPr>
        <p:spPr>
          <a:xfrm>
            <a:off x="-327768" y="1566497"/>
            <a:ext cx="12519768" cy="546902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7FFB45-0561-DEAD-F913-BA8DEE48D523}"/>
              </a:ext>
            </a:extLst>
          </p:cNvPr>
          <p:cNvSpPr/>
          <p:nvPr/>
        </p:nvSpPr>
        <p:spPr>
          <a:xfrm>
            <a:off x="6993924" y="-852017"/>
            <a:ext cx="5310953" cy="25252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27650" name="Picture 2" descr="디자인 참견러">
            <a:extLst>
              <a:ext uri="{FF2B5EF4-FFF2-40B4-BE49-F238E27FC236}">
                <a16:creationId xmlns:a16="http://schemas.microsoft.com/office/drawing/2014/main" id="{478995B0-0E6C-CFB1-EDD3-1BE3C61D6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013" y="2134977"/>
            <a:ext cx="2925610" cy="292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3318BD8-9657-A869-F04D-3ECCFBB7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46073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66D915D-59D7-3FBE-877A-9F869057B888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7D0F4FA-7B0F-CDEA-3E16-E5BDEA576BDE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AB6301C-F810-55FC-9810-F5D3D414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CBA94519-145D-596D-ECEE-73DEE2992570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05039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주차 되새김질</a:t>
            </a:r>
          </a:p>
        </p:txBody>
      </p:sp>
      <p:pic>
        <p:nvPicPr>
          <p:cNvPr id="6" name="그림 5" descr="텍스트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6086867-F693-1FA2-4B79-2CD4AB602F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43"/>
          <a:stretch/>
        </p:blipFill>
        <p:spPr>
          <a:xfrm>
            <a:off x="3583027" y="1440000"/>
            <a:ext cx="5040715" cy="3058483"/>
          </a:xfrm>
          <a:prstGeom prst="rect">
            <a:avLst/>
          </a:prstGeom>
        </p:spPr>
      </p:pic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8D84133E-BBDD-5CFC-DF39-F05D653574C4}"/>
              </a:ext>
            </a:extLst>
          </p:cNvPr>
          <p:cNvSpPr/>
          <p:nvPr/>
        </p:nvSpPr>
        <p:spPr>
          <a:xfrm>
            <a:off x="1719748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  <a:alpha val="99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5EB3F-CAA2-14FF-239E-7BCEFEEFB28D}"/>
              </a:ext>
            </a:extLst>
          </p:cNvPr>
          <p:cNvSpPr txBox="1"/>
          <p:nvPr/>
        </p:nvSpPr>
        <p:spPr>
          <a:xfrm>
            <a:off x="2297578" y="5040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CE116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POSTECH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H energy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가 함께 주최하는 태양광 발전량 예측 대회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대학 및 대학원생 대상으로 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5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회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OIBC CHALLENGE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를 주최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3C4858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133C55D3-CDA4-B391-DD32-5D285B20D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3525" y="2845432"/>
            <a:ext cx="1914525" cy="419100"/>
          </a:xfrm>
          <a:prstGeom prst="rect">
            <a:avLst/>
          </a:prstGeom>
        </p:spPr>
      </p:pic>
      <p:pic>
        <p:nvPicPr>
          <p:cNvPr id="17" name="그림 16" descr="텍스트, 폰트, 시계, 스크린샷이(가) 표시된 사진&#10;&#10;자동 생성된 설명">
            <a:extLst>
              <a:ext uri="{FF2B5EF4-FFF2-40B4-BE49-F238E27FC236}">
                <a16:creationId xmlns:a16="http://schemas.microsoft.com/office/drawing/2014/main" id="{5F9FA723-269C-3509-5131-315A2CC39A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24" y="2808933"/>
            <a:ext cx="2113032" cy="4971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7A8399-FB81-EBAD-F961-3996E9142282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소개</a:t>
            </a:r>
          </a:p>
        </p:txBody>
      </p:sp>
    </p:spTree>
    <p:extLst>
      <p:ext uri="{BB962C8B-B14F-4D97-AF65-F5344CB8AC3E}">
        <p14:creationId xmlns:p14="http://schemas.microsoft.com/office/powerpoint/2010/main" val="3617148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클러스터링</a:t>
            </a:r>
          </a:p>
        </p:txBody>
      </p:sp>
      <p:sp>
        <p:nvSpPr>
          <p:cNvPr id="19" name="사각형: 둥근 모서리 12">
            <a:extLst>
              <a:ext uri="{FF2B5EF4-FFF2-40B4-BE49-F238E27FC236}">
                <a16:creationId xmlns:a16="http://schemas.microsoft.com/office/drawing/2014/main" id="{D00A1D42-1064-3F8C-5F4E-ED30616F3F56}"/>
              </a:ext>
            </a:extLst>
          </p:cNvPr>
          <p:cNvSpPr/>
          <p:nvPr/>
        </p:nvSpPr>
        <p:spPr>
          <a:xfrm>
            <a:off x="172138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0E7476-F842-0B30-8585-7AA8E34F339E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오차를 군집화해도 결국에는 날씨로 예측해야 하니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차라리 날씨로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군집화해보자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44ABD6-78B5-E445-F9FF-8D33A7519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5" y="2246354"/>
            <a:ext cx="2805704" cy="20899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7FD521-0F44-7FBB-005E-56070AB9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099" y="2157903"/>
            <a:ext cx="4023732" cy="21272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C93B71-6AED-5378-D04D-B5C1F535CF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42" b="47748"/>
          <a:stretch/>
        </p:blipFill>
        <p:spPr>
          <a:xfrm>
            <a:off x="8252209" y="2246354"/>
            <a:ext cx="1877263" cy="18146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4D1002-857F-787A-439F-3BD496934D20}"/>
              </a:ext>
            </a:extLst>
          </p:cNvPr>
          <p:cNvSpPr txBox="1"/>
          <p:nvPr/>
        </p:nvSpPr>
        <p:spPr>
          <a:xfrm>
            <a:off x="7268734" y="4429124"/>
            <a:ext cx="3844211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날씨 특징도 있으니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048830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pic>
        <p:nvPicPr>
          <p:cNvPr id="10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7E0852D3-8780-7B6E-AAC9-1A7D91A55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16593" r="61002" b="4408"/>
          <a:stretch/>
        </p:blipFill>
        <p:spPr bwMode="auto">
          <a:xfrm>
            <a:off x="1294077" y="2884249"/>
            <a:ext cx="1592822" cy="157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1B9B397E-23AE-FBA3-A789-FC3110644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7" t="16593" r="6598" b="4408"/>
          <a:stretch/>
        </p:blipFill>
        <p:spPr bwMode="auto">
          <a:xfrm>
            <a:off x="3536790" y="2884249"/>
            <a:ext cx="1592822" cy="15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A1E79D56-30DF-572D-EE56-380D9FD41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t="23158" r="65344" b="53246"/>
          <a:stretch/>
        </p:blipFill>
        <p:spPr bwMode="auto">
          <a:xfrm>
            <a:off x="6109077" y="3404969"/>
            <a:ext cx="580769" cy="4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ear Regression">
            <a:extLst>
              <a:ext uri="{FF2B5EF4-FFF2-40B4-BE49-F238E27FC236}">
                <a16:creationId xmlns:a16="http://schemas.microsoft.com/office/drawing/2014/main" id="{3BC14730-52EC-22F8-5739-1C6705E0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1541939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ar Regression">
            <a:extLst>
              <a:ext uri="{FF2B5EF4-FFF2-40B4-BE49-F238E27FC236}">
                <a16:creationId xmlns:a16="http://schemas.microsoft.com/office/drawing/2014/main" id="{51E2E7FA-D9C2-E06A-1232-318BFFBB1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3015183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ear Regression">
            <a:extLst>
              <a:ext uri="{FF2B5EF4-FFF2-40B4-BE49-F238E27FC236}">
                <a16:creationId xmlns:a16="http://schemas.microsoft.com/office/drawing/2014/main" id="{1B7E20E3-CBAE-1F52-EB7C-F3D4AF42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884" y="4488427"/>
            <a:ext cx="1737508" cy="13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F082DD12-4B8C-8157-B686-8D6F19EE9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4" t="16593" r="10391" b="50274"/>
          <a:stretch/>
        </p:blipFill>
        <p:spPr bwMode="auto">
          <a:xfrm>
            <a:off x="7061974" y="3310073"/>
            <a:ext cx="556055" cy="65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87AE17D0-C492-55A9-0BBA-EBEA49508F66}"/>
              </a:ext>
            </a:extLst>
          </p:cNvPr>
          <p:cNvSpPr/>
          <p:nvPr/>
        </p:nvSpPr>
        <p:spPr>
          <a:xfrm rot="5400000">
            <a:off x="3116828" y="353437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2196A14C-C34D-20BD-51C9-FF7BD3BF4708}"/>
              </a:ext>
            </a:extLst>
          </p:cNvPr>
          <p:cNvSpPr/>
          <p:nvPr/>
        </p:nvSpPr>
        <p:spPr>
          <a:xfrm rot="5400000">
            <a:off x="5419441" y="3534375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02BA3E65-614B-D381-7ECA-C34DE3BC05CF}"/>
              </a:ext>
            </a:extLst>
          </p:cNvPr>
          <p:cNvSpPr/>
          <p:nvPr/>
        </p:nvSpPr>
        <p:spPr>
          <a:xfrm rot="5400000">
            <a:off x="8111194" y="3550414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6CF93-96CD-358E-5466-4D71047FE6BF}"/>
              </a:ext>
            </a:extLst>
          </p:cNvPr>
          <p:cNvSpPr txBox="1"/>
          <p:nvPr/>
        </p:nvSpPr>
        <p:spPr>
          <a:xfrm>
            <a:off x="6563984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2C7F2-5444-99CB-89A3-5FE4B93E4502}"/>
              </a:ext>
            </a:extLst>
          </p:cNvPr>
          <p:cNvSpPr txBox="1"/>
          <p:nvPr/>
        </p:nvSpPr>
        <p:spPr>
          <a:xfrm>
            <a:off x="7576988" y="3026297"/>
            <a:ext cx="475802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6EDFA-D140-9028-8F4B-1031FEE41A7A}"/>
              </a:ext>
            </a:extLst>
          </p:cNvPr>
          <p:cNvSpPr txBox="1"/>
          <p:nvPr/>
        </p:nvSpPr>
        <p:spPr>
          <a:xfrm>
            <a:off x="2310655" y="4583049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앞선 시도와 같은 과정으로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단계 군집화 데이터를 날씨 예보로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A795E-3F2D-FA53-1EBB-E0025453195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 클러스터링</a:t>
            </a:r>
          </a:p>
        </p:txBody>
      </p:sp>
    </p:spTree>
    <p:extLst>
      <p:ext uri="{BB962C8B-B14F-4D97-AF65-F5344CB8AC3E}">
        <p14:creationId xmlns:p14="http://schemas.microsoft.com/office/powerpoint/2010/main" val="139937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A795E-3F2D-FA53-1EBB-E0025453195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 클러스터링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DCACFB-382D-D521-9D04-B06941BE6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563" y="1869112"/>
            <a:ext cx="3763859" cy="27817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132110-C3C3-0416-C49B-A1AD29998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449" y="1869112"/>
            <a:ext cx="3763859" cy="2781744"/>
          </a:xfrm>
          <a:prstGeom prst="rect">
            <a:avLst/>
          </a:prstGeom>
        </p:spPr>
      </p:pic>
      <p:sp>
        <p:nvSpPr>
          <p:cNvPr id="23" name="사각형: 둥근 모서리 12">
            <a:extLst>
              <a:ext uri="{FF2B5EF4-FFF2-40B4-BE49-F238E27FC236}">
                <a16:creationId xmlns:a16="http://schemas.microsoft.com/office/drawing/2014/main" id="{B96E28ED-BD21-C372-C7CD-F3EF00E8FEF9}"/>
              </a:ext>
            </a:extLst>
          </p:cNvPr>
          <p:cNvSpPr/>
          <p:nvPr/>
        </p:nvSpPr>
        <p:spPr>
          <a:xfrm>
            <a:off x="172138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716EE-EBC2-4CE9-7C84-B2895A00A3BA}"/>
              </a:ext>
            </a:extLst>
          </p:cNvPr>
          <p:cNvSpPr txBox="1"/>
          <p:nvPr/>
        </p:nvSpPr>
        <p:spPr>
          <a:xfrm>
            <a:off x="2298336" y="5244984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오차로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군집화한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것 보다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훨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씬 개선된 것을 확인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213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A795E-3F2D-FA53-1EBB-E0025453195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 클러스터링</a:t>
            </a:r>
          </a:p>
        </p:txBody>
      </p:sp>
      <p:sp>
        <p:nvSpPr>
          <p:cNvPr id="23" name="사각형: 둥근 모서리 12">
            <a:extLst>
              <a:ext uri="{FF2B5EF4-FFF2-40B4-BE49-F238E27FC236}">
                <a16:creationId xmlns:a16="http://schemas.microsoft.com/office/drawing/2014/main" id="{B96E28ED-BD21-C372-C7CD-F3EF00E8FEF9}"/>
              </a:ext>
            </a:extLst>
          </p:cNvPr>
          <p:cNvSpPr/>
          <p:nvPr/>
        </p:nvSpPr>
        <p:spPr>
          <a:xfrm>
            <a:off x="172138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716EE-EBC2-4CE9-7C84-B2895A00A3BA}"/>
              </a:ext>
            </a:extLst>
          </p:cNvPr>
          <p:cNvSpPr txBox="1"/>
          <p:nvPr/>
        </p:nvSpPr>
        <p:spPr>
          <a:xfrm>
            <a:off x="2300096" y="5066929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또한 같은 기준으로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라벨링된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데이터를 예측하니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분류기 정확도가 개선됨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93BC9E-E82D-9CEE-12E1-0DCE48DFF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562" y="2582562"/>
            <a:ext cx="5260435" cy="16560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D35FF2-270F-66AB-A26D-D88C47D43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8" r="77636" b="86978"/>
          <a:stretch/>
        </p:blipFill>
        <p:spPr>
          <a:xfrm>
            <a:off x="3239844" y="2402799"/>
            <a:ext cx="2184772" cy="3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65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E9B4BD-403C-E142-4B11-8013838355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2.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 클러스터링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CD5BB26-997F-4A8F-49F7-8FFA9F4375A9}"/>
              </a:ext>
            </a:extLst>
          </p:cNvPr>
          <p:cNvGraphicFramePr>
            <a:graphicFrameLocks noGrp="1"/>
          </p:cNvGraphicFramePr>
          <p:nvPr/>
        </p:nvGraphicFramePr>
        <p:xfrm>
          <a:off x="495298" y="2132382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오차율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날씨 예보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8219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 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라벨은 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K-means cluster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결과 사용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 ~ M4 </a:t>
                      </a:r>
                      <a:r>
                        <a:rPr lang="ko-KR" altLang="en-US" sz="16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예측값</a:t>
                      </a:r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D426500-8B42-CEBD-89D1-71B721B279E1}"/>
              </a:ext>
            </a:extLst>
          </p:cNvPr>
          <p:cNvGraphicFramePr>
            <a:graphicFrameLocks noGrp="1"/>
          </p:cNvGraphicFramePr>
          <p:nvPr/>
        </p:nvGraphicFramePr>
        <p:xfrm>
          <a:off x="495298" y="4484285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날씨 예보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8810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 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라벨은 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K-medoids cluster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결과 사용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 ~ M4 </a:t>
                      </a:r>
                      <a:r>
                        <a:rPr lang="ko-KR" altLang="en-US" sz="16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예측값</a:t>
                      </a:r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FCFE7645-C4A7-46AA-BDC0-D48988BBA15D}"/>
              </a:ext>
            </a:extLst>
          </p:cNvPr>
          <p:cNvSpPr/>
          <p:nvPr/>
        </p:nvSpPr>
        <p:spPr>
          <a:xfrm rot="10800000">
            <a:off x="5997146" y="3731970"/>
            <a:ext cx="197708" cy="271849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32772" name="Picture 4" descr="꼬물꼬물 따랑해 곰식이 3">
            <a:extLst>
              <a:ext uri="{FF2B5EF4-FFF2-40B4-BE49-F238E27FC236}">
                <a16:creationId xmlns:a16="http://schemas.microsoft.com/office/drawing/2014/main" id="{5CCBD48D-3B36-E954-046B-95D638AA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417" y="656180"/>
            <a:ext cx="1246465" cy="124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B5F5326-4C72-66F1-8B54-325D850F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693327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 선택법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D35708-E4C5-F220-E6F5-51E1DE0D4F6F}"/>
              </a:ext>
            </a:extLst>
          </p:cNvPr>
          <p:cNvGrpSpPr/>
          <p:nvPr/>
        </p:nvGrpSpPr>
        <p:grpSpPr>
          <a:xfrm>
            <a:off x="817547" y="2037787"/>
            <a:ext cx="10573200" cy="2602800"/>
            <a:chOff x="1008047" y="2037787"/>
            <a:chExt cx="10410918" cy="2639474"/>
          </a:xfrm>
        </p:grpSpPr>
        <p:pic>
          <p:nvPicPr>
            <p:cNvPr id="7" name="그림 6" descr="스크린샷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C6786A5C-F7C5-EC73-A8D8-F8EF0F68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47" y="2037787"/>
              <a:ext cx="3470306" cy="2639474"/>
            </a:xfrm>
            <a:prstGeom prst="rect">
              <a:avLst/>
            </a:prstGeom>
          </p:spPr>
        </p:pic>
        <p:pic>
          <p:nvPicPr>
            <p:cNvPr id="9" name="그림 8" descr="스크린샷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7C2DA67B-3B94-1149-5E92-D9DE16106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353" y="2037787"/>
              <a:ext cx="3470306" cy="2639474"/>
            </a:xfrm>
            <a:prstGeom prst="rect">
              <a:avLst/>
            </a:prstGeom>
          </p:spPr>
        </p:pic>
        <p:pic>
          <p:nvPicPr>
            <p:cNvPr id="11" name="그림 10" descr="스크린샷, 그래프, 도표, 텍스트이(가) 표시된 사진&#10;&#10;자동 생성된 설명">
              <a:extLst>
                <a:ext uri="{FF2B5EF4-FFF2-40B4-BE49-F238E27FC236}">
                  <a16:creationId xmlns:a16="http://schemas.microsoft.com/office/drawing/2014/main" id="{8454A8FC-B2E8-39A1-0A82-2C307FD9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8659" y="2037787"/>
              <a:ext cx="3470306" cy="2639474"/>
            </a:xfrm>
            <a:prstGeom prst="rect">
              <a:avLst/>
            </a:prstGeom>
          </p:spPr>
        </p:pic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1BB62E-1C2A-2656-B6A6-692416402BCD}"/>
              </a:ext>
            </a:extLst>
          </p:cNvPr>
          <p:cNvGraphicFramePr>
            <a:graphicFrameLocks noGrp="1"/>
          </p:cNvGraphicFramePr>
          <p:nvPr/>
        </p:nvGraphicFramePr>
        <p:xfrm>
          <a:off x="505031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9020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704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 선택법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D35708-E4C5-F220-E6F5-51E1DE0D4F6F}"/>
              </a:ext>
            </a:extLst>
          </p:cNvPr>
          <p:cNvGrpSpPr/>
          <p:nvPr/>
        </p:nvGrpSpPr>
        <p:grpSpPr>
          <a:xfrm>
            <a:off x="817547" y="2037787"/>
            <a:ext cx="10573200" cy="2602800"/>
            <a:chOff x="1008047" y="2037787"/>
            <a:chExt cx="10410918" cy="2639474"/>
          </a:xfrm>
        </p:grpSpPr>
        <p:pic>
          <p:nvPicPr>
            <p:cNvPr id="7" name="그림 6" descr="스크린샷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C6786A5C-F7C5-EC73-A8D8-F8EF0F68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47" y="2037787"/>
              <a:ext cx="3470306" cy="2639474"/>
            </a:xfrm>
            <a:prstGeom prst="rect">
              <a:avLst/>
            </a:prstGeom>
          </p:spPr>
        </p:pic>
        <p:pic>
          <p:nvPicPr>
            <p:cNvPr id="9" name="그림 8" descr="스크린샷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7C2DA67B-3B94-1149-5E92-D9DE16106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353" y="2037787"/>
              <a:ext cx="3470306" cy="2639474"/>
            </a:xfrm>
            <a:prstGeom prst="rect">
              <a:avLst/>
            </a:prstGeom>
          </p:spPr>
        </p:pic>
        <p:pic>
          <p:nvPicPr>
            <p:cNvPr id="11" name="그림 10" descr="스크린샷, 그래프, 도표, 텍스트이(가) 표시된 사진&#10;&#10;자동 생성된 설명">
              <a:extLst>
                <a:ext uri="{FF2B5EF4-FFF2-40B4-BE49-F238E27FC236}">
                  <a16:creationId xmlns:a16="http://schemas.microsoft.com/office/drawing/2014/main" id="{8454A8FC-B2E8-39A1-0A82-2C307FD9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8659" y="2037787"/>
              <a:ext cx="3470306" cy="2639474"/>
            </a:xfrm>
            <a:prstGeom prst="rect">
              <a:avLst/>
            </a:prstGeom>
          </p:spPr>
        </p:pic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1BB62E-1C2A-2656-B6A6-692416402BCD}"/>
              </a:ext>
            </a:extLst>
          </p:cNvPr>
          <p:cNvGraphicFramePr>
            <a:graphicFrameLocks noGrp="1"/>
          </p:cNvGraphicFramePr>
          <p:nvPr/>
        </p:nvGraphicFramePr>
        <p:xfrm>
          <a:off x="505031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9020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Google Shape;110;p19">
            <a:extLst>
              <a:ext uri="{FF2B5EF4-FFF2-40B4-BE49-F238E27FC236}">
                <a16:creationId xmlns:a16="http://schemas.microsoft.com/office/drawing/2014/main" id="{78394E84-C12D-5168-EBCE-CE688A2ECC2D}"/>
              </a:ext>
            </a:extLst>
          </p:cNvPr>
          <p:cNvSpPr/>
          <p:nvPr/>
        </p:nvSpPr>
        <p:spPr>
          <a:xfrm>
            <a:off x="-316000" y="-326203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48D814-FA95-14B8-6BC0-284C5C56E944}"/>
              </a:ext>
            </a:extLst>
          </p:cNvPr>
          <p:cNvSpPr txBox="1"/>
          <p:nvPr/>
        </p:nvSpPr>
        <p:spPr>
          <a:xfrm>
            <a:off x="2314202" y="1982998"/>
            <a:ext cx="7596844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주차 선형회귀 모델의 성능이 의외로 좋았음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1A7F5-F1E4-72F1-AEB6-1514565A0A80}"/>
              </a:ext>
            </a:extLst>
          </p:cNvPr>
          <p:cNvSpPr txBox="1"/>
          <p:nvPr/>
        </p:nvSpPr>
        <p:spPr>
          <a:xfrm>
            <a:off x="2147950" y="3474352"/>
            <a:ext cx="7911296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기상 변수를 포함하면 조금 더 정확해지지 않을까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CC254E-3B1B-5D3D-6F45-69E2F7407946}"/>
              </a:ext>
            </a:extLst>
          </p:cNvPr>
          <p:cNvCxnSpPr/>
          <p:nvPr/>
        </p:nvCxnSpPr>
        <p:spPr>
          <a:xfrm>
            <a:off x="6097190" y="2915391"/>
            <a:ext cx="0" cy="553678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007">
            <a:extLst>
              <a:ext uri="{FF2B5EF4-FFF2-40B4-BE49-F238E27FC236}">
                <a16:creationId xmlns:a16="http://schemas.microsoft.com/office/drawing/2014/main" id="{0C1C3E3E-A44C-4FAB-B4F1-18DBB4912CC6}"/>
              </a:ext>
            </a:extLst>
          </p:cNvPr>
          <p:cNvGrpSpPr/>
          <p:nvPr/>
        </p:nvGrpSpPr>
        <p:grpSpPr>
          <a:xfrm>
            <a:off x="5816273" y="829925"/>
            <a:ext cx="574650" cy="663941"/>
            <a:chOff x="7598223" y="5172736"/>
            <a:chExt cx="1292712" cy="2216187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ADC1C9B-968C-FABF-22E8-20B38E27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015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56BFF54-500A-6B87-4634-ED26457373F2}"/>
              </a:ext>
            </a:extLst>
          </p:cNvPr>
          <p:cNvSpPr txBox="1"/>
          <p:nvPr/>
        </p:nvSpPr>
        <p:spPr>
          <a:xfrm>
            <a:off x="2295539" y="5075474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예측값과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기상변수를 합하면 총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18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개의 변수 존재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선형회귀에서 변수가 많아지면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다중공선성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과적합의 문제 발생 가능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 선택법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1" name="사각형: 둥근 모서리 12">
            <a:extLst>
              <a:ext uri="{FF2B5EF4-FFF2-40B4-BE49-F238E27FC236}">
                <a16:creationId xmlns:a16="http://schemas.microsoft.com/office/drawing/2014/main" id="{9E49617A-126D-DA80-92CA-9B8AA8E9A62C}"/>
              </a:ext>
            </a:extLst>
          </p:cNvPr>
          <p:cNvSpPr/>
          <p:nvPr/>
        </p:nvSpPr>
        <p:spPr>
          <a:xfrm>
            <a:off x="1715679" y="4943446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C3CA7-DA0D-D92B-F53B-13C19561CD39}"/>
              </a:ext>
            </a:extLst>
          </p:cNvPr>
          <p:cNvGrpSpPr/>
          <p:nvPr/>
        </p:nvGrpSpPr>
        <p:grpSpPr>
          <a:xfrm>
            <a:off x="900531" y="1522358"/>
            <a:ext cx="10390932" cy="3110034"/>
            <a:chOff x="1020897" y="2524809"/>
            <a:chExt cx="10390932" cy="311003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638B743-7869-B77B-019B-FC4DB6FC8EF3}"/>
                </a:ext>
              </a:extLst>
            </p:cNvPr>
            <p:cNvSpPr/>
            <p:nvPr/>
          </p:nvSpPr>
          <p:spPr>
            <a:xfrm>
              <a:off x="1020897" y="2812107"/>
              <a:ext cx="4959213" cy="2822736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2604C0-F578-9B1F-1D6F-38D98B61210D}"/>
                </a:ext>
              </a:extLst>
            </p:cNvPr>
            <p:cNvGrpSpPr/>
            <p:nvPr/>
          </p:nvGrpSpPr>
          <p:grpSpPr>
            <a:xfrm>
              <a:off x="2257425" y="2524809"/>
              <a:ext cx="2409825" cy="553678"/>
              <a:chOff x="2486025" y="1800909"/>
              <a:chExt cx="2409825" cy="55367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B5FD3E4-306A-592E-426E-640E209BDA58}"/>
                  </a:ext>
                </a:extLst>
              </p:cNvPr>
              <p:cNvSpPr/>
              <p:nvPr/>
            </p:nvSpPr>
            <p:spPr>
              <a:xfrm>
                <a:off x="2486025" y="1800909"/>
                <a:ext cx="2390775" cy="5536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4FA3ED-4ABF-11C4-3C65-DC69459EE15F}"/>
                  </a:ext>
                </a:extLst>
              </p:cNvPr>
              <p:cNvSpPr txBox="1"/>
              <p:nvPr/>
            </p:nvSpPr>
            <p:spPr>
              <a:xfrm>
                <a:off x="2505075" y="1857375"/>
                <a:ext cx="23907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plestory OTF Light" panose="020B0600000101010101" charset="-127"/>
                    <a:ea typeface="Maplestory OTF Light" panose="020B0600000101010101" charset="-127"/>
                    <a:cs typeface="+mn-cs"/>
                  </a:rPr>
                  <a:t>pred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endParaRPr>
              </a:p>
            </p:txBody>
          </p:sp>
        </p:grp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2F8E13C-0A61-C080-4BEB-3DCDE1C4C5A8}"/>
                </a:ext>
              </a:extLst>
            </p:cNvPr>
            <p:cNvSpPr/>
            <p:nvPr/>
          </p:nvSpPr>
          <p:spPr>
            <a:xfrm>
              <a:off x="6452616" y="2812107"/>
              <a:ext cx="4959213" cy="2822736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D62D65-6F39-71C5-0A89-FD15C6031E84}"/>
                </a:ext>
              </a:extLst>
            </p:cNvPr>
            <p:cNvSpPr txBox="1"/>
            <p:nvPr/>
          </p:nvSpPr>
          <p:spPr>
            <a:xfrm>
              <a:off x="7057572" y="2581275"/>
              <a:ext cx="369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D2F6B4-FA44-C88E-B518-D1E023984DC3}"/>
              </a:ext>
            </a:extLst>
          </p:cNvPr>
          <p:cNvSpPr/>
          <p:nvPr/>
        </p:nvSpPr>
        <p:spPr>
          <a:xfrm>
            <a:off x="7616468" y="1532817"/>
            <a:ext cx="2390775" cy="55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17F87E-8E0F-79A2-B509-4C4D9A39F79C}"/>
              </a:ext>
            </a:extLst>
          </p:cNvPr>
          <p:cNvSpPr txBox="1"/>
          <p:nvPr/>
        </p:nvSpPr>
        <p:spPr>
          <a:xfrm>
            <a:off x="7587893" y="1611245"/>
            <a:ext cx="239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weather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_forecast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E29BB8A-813B-7389-7386-686BA510BA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471"/>
          <a:stretch/>
        </p:blipFill>
        <p:spPr>
          <a:xfrm>
            <a:off x="1101055" y="2040489"/>
            <a:ext cx="4462782" cy="1634057"/>
          </a:xfrm>
          <a:prstGeom prst="rect">
            <a:avLst/>
          </a:prstGeom>
        </p:spPr>
      </p:pic>
      <p:sp>
        <p:nvSpPr>
          <p:cNvPr id="47" name="사각형: 둥근 모서리 12">
            <a:extLst>
              <a:ext uri="{FF2B5EF4-FFF2-40B4-BE49-F238E27FC236}">
                <a16:creationId xmlns:a16="http://schemas.microsoft.com/office/drawing/2014/main" id="{3AAD5B20-E512-C429-3528-5E452903B895}"/>
              </a:ext>
            </a:extLst>
          </p:cNvPr>
          <p:cNvSpPr/>
          <p:nvPr/>
        </p:nvSpPr>
        <p:spPr>
          <a:xfrm>
            <a:off x="4109768" y="2061356"/>
            <a:ext cx="732099" cy="161318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48" name="Object 38">
            <a:extLst>
              <a:ext uri="{FF2B5EF4-FFF2-40B4-BE49-F238E27FC236}">
                <a16:creationId xmlns:a16="http://schemas.microsoft.com/office/drawing/2014/main" id="{28AC49F0-F351-22D6-69D1-D7D89DCDCC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993986">
            <a:off x="3794210" y="3670814"/>
            <a:ext cx="553028" cy="3011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5110D4-AB8F-8DA4-47B5-60985DA101F3}"/>
              </a:ext>
            </a:extLst>
          </p:cNvPr>
          <p:cNvSpPr txBox="1"/>
          <p:nvPr/>
        </p:nvSpPr>
        <p:spPr>
          <a:xfrm>
            <a:off x="1069328" y="3927451"/>
            <a:ext cx="4621618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m0 ~ m4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까지 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개의 변수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68FC82A-5501-167F-A27E-7E8FA647776F}"/>
              </a:ext>
            </a:extLst>
          </p:cNvPr>
          <p:cNvGrpSpPr/>
          <p:nvPr/>
        </p:nvGrpSpPr>
        <p:grpSpPr>
          <a:xfrm>
            <a:off x="6725758" y="2086495"/>
            <a:ext cx="4172194" cy="1540712"/>
            <a:chOff x="6797196" y="2421850"/>
            <a:chExt cx="4172194" cy="1540712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2FD7C1F-A6AC-111C-A6EE-07EAC2CD4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2254" t="-1" b="76006"/>
            <a:stretch/>
          </p:blipFill>
          <p:spPr>
            <a:xfrm>
              <a:off x="6797196" y="3189661"/>
              <a:ext cx="4172194" cy="772901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6E795A6-5184-B59F-772D-8A5C94D52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070" t="-1" r="37619" b="76006"/>
            <a:stretch/>
          </p:blipFill>
          <p:spPr>
            <a:xfrm>
              <a:off x="6797196" y="2421850"/>
              <a:ext cx="4124131" cy="772901"/>
            </a:xfrm>
            <a:prstGeom prst="rect">
              <a:avLst/>
            </a:prstGeom>
          </p:spPr>
        </p:pic>
      </p:grpSp>
      <p:pic>
        <p:nvPicPr>
          <p:cNvPr id="53" name="Object 38">
            <a:extLst>
              <a:ext uri="{FF2B5EF4-FFF2-40B4-BE49-F238E27FC236}">
                <a16:creationId xmlns:a16="http://schemas.microsoft.com/office/drawing/2014/main" id="{38C4CE31-CC74-F467-184C-F2CF4B07A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993986">
            <a:off x="9916542" y="3608652"/>
            <a:ext cx="553028" cy="30116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19D73E3-B536-2C70-C23F-89072785073C}"/>
              </a:ext>
            </a:extLst>
          </p:cNvPr>
          <p:cNvSpPr txBox="1"/>
          <p:nvPr/>
        </p:nvSpPr>
        <p:spPr>
          <a:xfrm>
            <a:off x="6501054" y="3931808"/>
            <a:ext cx="4621618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time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round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제외한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개의 변수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6BFD15F-06CB-E5A8-5FDC-AA87BECCF4ED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3156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 선택법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610766-2D6B-EBF1-5F6C-DC9EF8B813A1}"/>
              </a:ext>
            </a:extLst>
          </p:cNvPr>
          <p:cNvGrpSpPr/>
          <p:nvPr/>
        </p:nvGrpSpPr>
        <p:grpSpPr>
          <a:xfrm>
            <a:off x="879922" y="1470914"/>
            <a:ext cx="10432149" cy="3295718"/>
            <a:chOff x="147599" y="1939360"/>
            <a:chExt cx="11782502" cy="38229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C5FFA47-7ED9-EF27-8F09-CFC93E3D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599" y="1939360"/>
              <a:ext cx="5834101" cy="382293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8AC84A8-1085-19C3-79AD-7BA4A70D9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940188"/>
              <a:ext cx="5834101" cy="382210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E9F95DD-749C-CCE7-13B8-554EA95E7B56}"/>
              </a:ext>
            </a:extLst>
          </p:cNvPr>
          <p:cNvSpPr txBox="1"/>
          <p:nvPr/>
        </p:nvSpPr>
        <p:spPr>
          <a:xfrm>
            <a:off x="2297575" y="5285077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stepwise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 선택법을 사용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</p:txBody>
      </p:sp>
      <p:sp>
        <p:nvSpPr>
          <p:cNvPr id="17" name="사각형: 둥근 모서리 12">
            <a:extLst>
              <a:ext uri="{FF2B5EF4-FFF2-40B4-BE49-F238E27FC236}">
                <a16:creationId xmlns:a16="http://schemas.microsoft.com/office/drawing/2014/main" id="{B7D11E1B-E906-EE12-7789-32974D1BAED4}"/>
              </a:ext>
            </a:extLst>
          </p:cNvPr>
          <p:cNvSpPr/>
          <p:nvPr/>
        </p:nvSpPr>
        <p:spPr>
          <a:xfrm>
            <a:off x="1717716" y="4943446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E533626-74A9-4B32-DE4B-4F739CE4BBCA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4749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 선택법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5C3CA7-DA0D-D92B-F53B-13C19561CD39}"/>
              </a:ext>
            </a:extLst>
          </p:cNvPr>
          <p:cNvGrpSpPr/>
          <p:nvPr/>
        </p:nvGrpSpPr>
        <p:grpSpPr>
          <a:xfrm>
            <a:off x="900531" y="1522357"/>
            <a:ext cx="10390932" cy="4869112"/>
            <a:chOff x="1020897" y="2524809"/>
            <a:chExt cx="10390932" cy="311003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638B743-7869-B77B-019B-FC4DB6FC8EF3}"/>
                </a:ext>
              </a:extLst>
            </p:cNvPr>
            <p:cNvSpPr/>
            <p:nvPr/>
          </p:nvSpPr>
          <p:spPr>
            <a:xfrm>
              <a:off x="1020897" y="2812107"/>
              <a:ext cx="4959213" cy="2822736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2604C0-F578-9B1F-1D6F-38D98B61210D}"/>
                </a:ext>
              </a:extLst>
            </p:cNvPr>
            <p:cNvGrpSpPr/>
            <p:nvPr/>
          </p:nvGrpSpPr>
          <p:grpSpPr>
            <a:xfrm>
              <a:off x="2257425" y="2524809"/>
              <a:ext cx="2409825" cy="553678"/>
              <a:chOff x="2486025" y="1800909"/>
              <a:chExt cx="2409825" cy="55367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B5FD3E4-306A-592E-426E-640E209BDA58}"/>
                  </a:ext>
                </a:extLst>
              </p:cNvPr>
              <p:cNvSpPr/>
              <p:nvPr/>
            </p:nvSpPr>
            <p:spPr>
              <a:xfrm>
                <a:off x="2486025" y="1800909"/>
                <a:ext cx="2390775" cy="5536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4FA3ED-4ABF-11C4-3C65-DC69459EE15F}"/>
                  </a:ext>
                </a:extLst>
              </p:cNvPr>
              <p:cNvSpPr txBox="1"/>
              <p:nvPr/>
            </p:nvSpPr>
            <p:spPr>
              <a:xfrm>
                <a:off x="2505075" y="1857375"/>
                <a:ext cx="2390775" cy="283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plestory OTF Light" panose="020B0600000101010101" charset="-127"/>
                    <a:ea typeface="Maplestory OTF Light" panose="020B0600000101010101" charset="-127"/>
                    <a:cs typeface="+mn-cs"/>
                  </a:rPr>
                  <a:t>Round1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endParaRPr>
              </a:p>
            </p:txBody>
          </p:sp>
        </p:grp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2F8E13C-0A61-C080-4BEB-3DCDE1C4C5A8}"/>
                </a:ext>
              </a:extLst>
            </p:cNvPr>
            <p:cNvSpPr/>
            <p:nvPr/>
          </p:nvSpPr>
          <p:spPr>
            <a:xfrm>
              <a:off x="6452616" y="2812107"/>
              <a:ext cx="4959213" cy="2822736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D62D65-6F39-71C5-0A89-FD15C6031E84}"/>
                </a:ext>
              </a:extLst>
            </p:cNvPr>
            <p:cNvSpPr txBox="1"/>
            <p:nvPr/>
          </p:nvSpPr>
          <p:spPr>
            <a:xfrm>
              <a:off x="7057572" y="2581275"/>
              <a:ext cx="3692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6D2F6B4-FA44-C88E-B518-D1E023984DC3}"/>
              </a:ext>
            </a:extLst>
          </p:cNvPr>
          <p:cNvSpPr/>
          <p:nvPr/>
        </p:nvSpPr>
        <p:spPr>
          <a:xfrm>
            <a:off x="7616468" y="1532817"/>
            <a:ext cx="2390775" cy="55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17F87E-8E0F-79A2-B509-4C4D9A39F79C}"/>
              </a:ext>
            </a:extLst>
          </p:cNvPr>
          <p:cNvSpPr txBox="1"/>
          <p:nvPr/>
        </p:nvSpPr>
        <p:spPr>
          <a:xfrm>
            <a:off x="7587893" y="1611245"/>
            <a:ext cx="2390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Round2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06D48-4955-85A9-4F30-41B48C40D103}"/>
              </a:ext>
            </a:extLst>
          </p:cNvPr>
          <p:cNvSpPr txBox="1"/>
          <p:nvPr/>
        </p:nvSpPr>
        <p:spPr>
          <a:xfrm>
            <a:off x="1021637" y="2011355"/>
            <a:ext cx="4621618" cy="4209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m0, m1, m2, m3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temp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humidity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wind_speed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wind_dir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snow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vis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dew_point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uv_idx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elevation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F9FCF-27A0-9D8F-75FD-D1D6ED1861D9}"/>
              </a:ext>
            </a:extLst>
          </p:cNvPr>
          <p:cNvSpPr txBox="1"/>
          <p:nvPr/>
        </p:nvSpPr>
        <p:spPr>
          <a:xfrm>
            <a:off x="6472471" y="2010808"/>
            <a:ext cx="4621618" cy="337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m0, m1, m3, m4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temp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humidity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wind_speed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wind_dir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dew_point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vis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uv_idx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0390D93-DCC1-B8AE-FC66-CCC18A8BC3AC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0501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AABFEB5A-601C-5CC1-554A-FB9FE6F361C1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E87FCF-656D-3D15-F7FC-E9691F851134}"/>
              </a:ext>
            </a:extLst>
          </p:cNvPr>
          <p:cNvSpPr txBox="1"/>
          <p:nvPr/>
        </p:nvSpPr>
        <p:spPr>
          <a:xfrm>
            <a:off x="2151928" y="5031426"/>
            <a:ext cx="78881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전날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17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 예측된 발전량의 평균값을 실제 발전량과 비교하여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시간대별 예측 오차율 평가</a:t>
            </a:r>
          </a:p>
        </p:txBody>
      </p:sp>
      <p:pic>
        <p:nvPicPr>
          <p:cNvPr id="2050" name="Picture 2" descr="PI와 PS">
            <a:extLst>
              <a:ext uri="{FF2B5EF4-FFF2-40B4-BE49-F238E27FC236}">
                <a16:creationId xmlns:a16="http://schemas.microsoft.com/office/drawing/2014/main" id="{B1E6BE5D-B5F2-D371-41CA-1D7FAE5D9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20" y="1595483"/>
            <a:ext cx="4300760" cy="28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FEC9E4E-2E31-C82D-DD73-2AC4660CA657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05039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주차 되새김질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E3C8A-A936-7F08-A576-A89EB822685E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소개</a:t>
            </a:r>
          </a:p>
        </p:txBody>
      </p:sp>
    </p:spTree>
    <p:extLst>
      <p:ext uri="{BB962C8B-B14F-4D97-AF65-F5344CB8AC3E}">
        <p14:creationId xmlns:p14="http://schemas.microsoft.com/office/powerpoint/2010/main" val="1835758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 선택법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415597-A9CA-58D6-F5EC-E6A8928C2599}"/>
              </a:ext>
            </a:extLst>
          </p:cNvPr>
          <p:cNvGraphicFramePr>
            <a:graphicFrameLocks noGrp="1"/>
          </p:cNvGraphicFramePr>
          <p:nvPr/>
        </p:nvGraphicFramePr>
        <p:xfrm>
          <a:off x="492480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앞장 참고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7667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D2A6D8-4C68-0069-3F29-84715D56C1A4}"/>
              </a:ext>
            </a:extLst>
          </p:cNvPr>
          <p:cNvGrpSpPr/>
          <p:nvPr/>
        </p:nvGrpSpPr>
        <p:grpSpPr>
          <a:xfrm>
            <a:off x="795403" y="2028917"/>
            <a:ext cx="10595344" cy="2611670"/>
            <a:chOff x="795403" y="2028917"/>
            <a:chExt cx="10595344" cy="261167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0558E0-FE29-0CAB-1948-12FD885A6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6347" y="2037787"/>
              <a:ext cx="3524400" cy="26028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FB7D2F-7D54-C105-3AD7-3F2C4CF6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6392" y="2037787"/>
              <a:ext cx="3524400" cy="2602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6B51FCB-9020-EF50-3668-D8CD12922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403" y="2028917"/>
              <a:ext cx="3524400" cy="2602800"/>
            </a:xfrm>
            <a:prstGeom prst="rect">
              <a:avLst/>
            </a:prstGeom>
          </p:spPr>
        </p:pic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0769A35E-01B4-1C09-9B83-1E962134389B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9256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 선택법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D2A6D8-4C68-0069-3F29-84715D56C1A4}"/>
              </a:ext>
            </a:extLst>
          </p:cNvPr>
          <p:cNvGrpSpPr/>
          <p:nvPr/>
        </p:nvGrpSpPr>
        <p:grpSpPr>
          <a:xfrm>
            <a:off x="795403" y="2028917"/>
            <a:ext cx="10595344" cy="2611670"/>
            <a:chOff x="795403" y="2028917"/>
            <a:chExt cx="10595344" cy="261167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0558E0-FE29-0CAB-1948-12FD885A6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6347" y="2037787"/>
              <a:ext cx="3524400" cy="26028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BFB7D2F-7D54-C105-3AD7-3F2C4CF6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6392" y="2037787"/>
              <a:ext cx="3524400" cy="26028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6B51FCB-9020-EF50-3668-D8CD12922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403" y="2028917"/>
              <a:ext cx="3524400" cy="2602800"/>
            </a:xfrm>
            <a:prstGeom prst="rect">
              <a:avLst/>
            </a:prstGeom>
          </p:spPr>
        </p:pic>
      </p:grp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E1B99D04-1FFD-CED3-7FC1-61E92B62BE2E}"/>
              </a:ext>
            </a:extLst>
          </p:cNvPr>
          <p:cNvSpPr/>
          <p:nvPr/>
        </p:nvSpPr>
        <p:spPr>
          <a:xfrm>
            <a:off x="1706461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4B951-08ED-2A8D-A180-3A1DA38F988D}"/>
              </a:ext>
            </a:extLst>
          </p:cNvPr>
          <p:cNvSpPr txBox="1"/>
          <p:nvPr/>
        </p:nvSpPr>
        <p:spPr>
          <a:xfrm>
            <a:off x="2295541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뾰족점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대해서는 예측하지 못함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전반적으로 잘 예측하지만 정오 부분을 맞추지 못하는 날이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2AC9049-C4A7-742A-154D-0E75CAE660EF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46274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 선택법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9415597-A9CA-58D6-F5EC-E6A8928C2599}"/>
              </a:ext>
            </a:extLst>
          </p:cNvPr>
          <p:cNvGraphicFramePr>
            <a:graphicFrameLocks noGrp="1"/>
          </p:cNvGraphicFramePr>
          <p:nvPr/>
        </p:nvGraphicFramePr>
        <p:xfrm>
          <a:off x="495700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(11.01~11.07)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“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앞장 참고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”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4374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D0FF01-2F1F-13C7-1272-AED151AC42F7}"/>
              </a:ext>
            </a:extLst>
          </p:cNvPr>
          <p:cNvGrpSpPr/>
          <p:nvPr/>
        </p:nvGrpSpPr>
        <p:grpSpPr>
          <a:xfrm>
            <a:off x="817547" y="2024870"/>
            <a:ext cx="10573200" cy="2615717"/>
            <a:chOff x="817547" y="2024870"/>
            <a:chExt cx="10573200" cy="26157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0BEECEC-F9D6-7A5A-E095-CA893189A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1" t="333"/>
            <a:stretch/>
          </p:blipFill>
          <p:spPr>
            <a:xfrm>
              <a:off x="817547" y="2033740"/>
              <a:ext cx="3524400" cy="260684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EDA339E-F2B8-096C-52EB-BC41882A7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514"/>
            <a:stretch/>
          </p:blipFill>
          <p:spPr>
            <a:xfrm>
              <a:off x="4341947" y="2024870"/>
              <a:ext cx="3524400" cy="26068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03FACB-C952-1E08-7DD3-C652BF206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6347" y="2024870"/>
              <a:ext cx="3524400" cy="2606848"/>
            </a:xfrm>
            <a:prstGeom prst="rect">
              <a:avLst/>
            </a:prstGeom>
          </p:spPr>
        </p:pic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1522CD11-AF2B-CB7A-1A39-0E7DCFD9FC11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74639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 선택법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D0FF01-2F1F-13C7-1272-AED151AC42F7}"/>
              </a:ext>
            </a:extLst>
          </p:cNvPr>
          <p:cNvGrpSpPr/>
          <p:nvPr/>
        </p:nvGrpSpPr>
        <p:grpSpPr>
          <a:xfrm>
            <a:off x="817547" y="2024870"/>
            <a:ext cx="10573200" cy="2615717"/>
            <a:chOff x="817547" y="2024870"/>
            <a:chExt cx="10573200" cy="26157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0BEECEC-F9D6-7A5A-E095-CA893189A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1" t="333"/>
            <a:stretch/>
          </p:blipFill>
          <p:spPr>
            <a:xfrm>
              <a:off x="817547" y="2033740"/>
              <a:ext cx="3524400" cy="260684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EDA339E-F2B8-096C-52EB-BC41882A7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514"/>
            <a:stretch/>
          </p:blipFill>
          <p:spPr>
            <a:xfrm>
              <a:off x="4341947" y="2024870"/>
              <a:ext cx="3524400" cy="260684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03FACB-C952-1E08-7DD3-C652BF206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6347" y="2024870"/>
              <a:ext cx="3524400" cy="2606848"/>
            </a:xfrm>
            <a:prstGeom prst="rect">
              <a:avLst/>
            </a:prstGeom>
          </p:spPr>
        </p:pic>
      </p:grp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FB0B21EE-375B-07B7-37ED-117C9BDA5892}"/>
              </a:ext>
            </a:extLst>
          </p:cNvPr>
          <p:cNvSpPr/>
          <p:nvPr/>
        </p:nvSpPr>
        <p:spPr>
          <a:xfrm>
            <a:off x="171579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641F5-03ED-020A-C3BA-A3139640D115}"/>
              </a:ext>
            </a:extLst>
          </p:cNvPr>
          <p:cNvSpPr txBox="1"/>
          <p:nvPr/>
        </p:nvSpPr>
        <p:spPr>
          <a:xfrm>
            <a:off x="2295541" y="5240450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전반적으로 성능이 좋지 않았음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A0830FD-78F3-6E5B-E6B4-42A5D33A2DCA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55375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20693" y="950767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-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 학습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20E0E191-2260-1EDE-A90C-71092D26FB39}"/>
              </a:ext>
            </a:extLst>
          </p:cNvPr>
          <p:cNvSpPr/>
          <p:nvPr/>
        </p:nvSpPr>
        <p:spPr>
          <a:xfrm>
            <a:off x="1712057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90C2C-BD6A-3830-49B2-B014516A7899}"/>
              </a:ext>
            </a:extLst>
          </p:cNvPr>
          <p:cNvSpPr txBox="1"/>
          <p:nvPr/>
        </p:nvSpPr>
        <p:spPr>
          <a:xfrm>
            <a:off x="2101635" y="5064026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데이터로 학습한 모델들의 성능 향상 확인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현재 모델들 중 좋은 성능을 보이는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에도 적용해보자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DCB005-3459-C19D-8258-DA22E491247A}"/>
              </a:ext>
            </a:extLst>
          </p:cNvPr>
          <p:cNvSpPr/>
          <p:nvPr/>
        </p:nvSpPr>
        <p:spPr>
          <a:xfrm>
            <a:off x="2046563" y="1996091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65CFD-11ED-BF69-AB21-B2F28FAC6EDA}"/>
              </a:ext>
            </a:extLst>
          </p:cNvPr>
          <p:cNvSpPr txBox="1"/>
          <p:nvPr/>
        </p:nvSpPr>
        <p:spPr>
          <a:xfrm>
            <a:off x="4115153" y="1543367"/>
            <a:ext cx="2969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사계절 데이터 모두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03E5D9-C98D-5336-0F3A-C7B1B7603E7B}"/>
              </a:ext>
            </a:extLst>
          </p:cNvPr>
          <p:cNvSpPr txBox="1"/>
          <p:nvPr/>
        </p:nvSpPr>
        <p:spPr>
          <a:xfrm>
            <a:off x="2483575" y="2140648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2E528D8-3E60-0D33-4E13-D5FAF01812A7}"/>
              </a:ext>
            </a:extLst>
          </p:cNvPr>
          <p:cNvSpPr/>
          <p:nvPr/>
        </p:nvSpPr>
        <p:spPr>
          <a:xfrm>
            <a:off x="2046563" y="2956358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DDC40-E336-3BBC-2E11-5FF634375F53}"/>
              </a:ext>
            </a:extLst>
          </p:cNvPr>
          <p:cNvSpPr txBox="1"/>
          <p:nvPr/>
        </p:nvSpPr>
        <p:spPr>
          <a:xfrm>
            <a:off x="1924763" y="3100915"/>
            <a:ext cx="204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9CB2C33-4501-28A1-A8CF-DB186F0C2724}"/>
              </a:ext>
            </a:extLst>
          </p:cNvPr>
          <p:cNvSpPr/>
          <p:nvPr/>
        </p:nvSpPr>
        <p:spPr>
          <a:xfrm>
            <a:off x="2046563" y="3898301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F7C7E-2457-E56B-855E-D611F732EE57}"/>
              </a:ext>
            </a:extLst>
          </p:cNvPr>
          <p:cNvSpPr txBox="1"/>
          <p:nvPr/>
        </p:nvSpPr>
        <p:spPr>
          <a:xfrm>
            <a:off x="1924763" y="4042858"/>
            <a:ext cx="204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182A4D-AC98-04CC-0FC0-978B47F3C7D1}"/>
              </a:ext>
            </a:extLst>
          </p:cNvPr>
          <p:cNvSpPr/>
          <p:nvPr/>
        </p:nvSpPr>
        <p:spPr>
          <a:xfrm>
            <a:off x="4700117" y="1996091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6F7B53-5416-F265-8395-96A037213A74}"/>
              </a:ext>
            </a:extLst>
          </p:cNvPr>
          <p:cNvSpPr/>
          <p:nvPr/>
        </p:nvSpPr>
        <p:spPr>
          <a:xfrm>
            <a:off x="4735976" y="2956358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6C67F03-59A5-5FDF-E834-7E6785876222}"/>
              </a:ext>
            </a:extLst>
          </p:cNvPr>
          <p:cNvSpPr/>
          <p:nvPr/>
        </p:nvSpPr>
        <p:spPr>
          <a:xfrm>
            <a:off x="4735976" y="3898301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97CD0D-C118-0E4E-8787-F1D316DC64E3}"/>
              </a:ext>
            </a:extLst>
          </p:cNvPr>
          <p:cNvSpPr txBox="1"/>
          <p:nvPr/>
        </p:nvSpPr>
        <p:spPr>
          <a:xfrm>
            <a:off x="5137129" y="2134471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6956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34C3E6-2152-C141-618D-466CC5B669FE}"/>
              </a:ext>
            </a:extLst>
          </p:cNvPr>
          <p:cNvSpPr txBox="1"/>
          <p:nvPr/>
        </p:nvSpPr>
        <p:spPr>
          <a:xfrm>
            <a:off x="5137129" y="3095121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7139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A50F8-D8B1-3F11-6A0C-146EDECA30B2}"/>
              </a:ext>
            </a:extLst>
          </p:cNvPr>
          <p:cNvSpPr txBox="1"/>
          <p:nvPr/>
        </p:nvSpPr>
        <p:spPr>
          <a:xfrm>
            <a:off x="5137129" y="4043292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9156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C2162E4-0F54-611B-FB5B-DD0DB3EF93A2}"/>
              </a:ext>
            </a:extLst>
          </p:cNvPr>
          <p:cNvSpPr/>
          <p:nvPr/>
        </p:nvSpPr>
        <p:spPr>
          <a:xfrm>
            <a:off x="6926342" y="2106728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2576A-D60C-9E21-CF23-0BA5710A4871}"/>
              </a:ext>
            </a:extLst>
          </p:cNvPr>
          <p:cNvSpPr txBox="1"/>
          <p:nvPr/>
        </p:nvSpPr>
        <p:spPr>
          <a:xfrm>
            <a:off x="7548988" y="1544833"/>
            <a:ext cx="2969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데이터만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94745B-B8ED-AB4D-4203-837DBA949FD4}"/>
              </a:ext>
            </a:extLst>
          </p:cNvPr>
          <p:cNvSpPr/>
          <p:nvPr/>
        </p:nvSpPr>
        <p:spPr>
          <a:xfrm>
            <a:off x="8133952" y="1997557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5D29673-375E-A4AD-1778-DBCDABEC25E3}"/>
              </a:ext>
            </a:extLst>
          </p:cNvPr>
          <p:cNvSpPr/>
          <p:nvPr/>
        </p:nvSpPr>
        <p:spPr>
          <a:xfrm>
            <a:off x="8169811" y="2957824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7ABAB42-25CB-A027-90B3-EA8E9140932B}"/>
              </a:ext>
            </a:extLst>
          </p:cNvPr>
          <p:cNvSpPr/>
          <p:nvPr/>
        </p:nvSpPr>
        <p:spPr>
          <a:xfrm>
            <a:off x="8169811" y="3899767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727F89-110D-DCA4-F00D-7385545268EB}"/>
              </a:ext>
            </a:extLst>
          </p:cNvPr>
          <p:cNvSpPr txBox="1"/>
          <p:nvPr/>
        </p:nvSpPr>
        <p:spPr>
          <a:xfrm>
            <a:off x="8570964" y="2135937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9020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304A7-C9EF-F8A9-EEA9-135558D63360}"/>
              </a:ext>
            </a:extLst>
          </p:cNvPr>
          <p:cNvSpPr txBox="1"/>
          <p:nvPr/>
        </p:nvSpPr>
        <p:spPr>
          <a:xfrm>
            <a:off x="8570964" y="3096587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7221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E3D8A0-5A6A-367B-ED3A-4B6AB62891C3}"/>
              </a:ext>
            </a:extLst>
          </p:cNvPr>
          <p:cNvSpPr txBox="1"/>
          <p:nvPr/>
        </p:nvSpPr>
        <p:spPr>
          <a:xfrm>
            <a:off x="8300504" y="4036359"/>
            <a:ext cx="1538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다음주 공개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9EC92CF-2EDE-A042-2E6B-99294EB9162E}"/>
              </a:ext>
            </a:extLst>
          </p:cNvPr>
          <p:cNvSpPr/>
          <p:nvPr/>
        </p:nvSpPr>
        <p:spPr>
          <a:xfrm>
            <a:off x="6926342" y="3081098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D19317F8-7C32-07F5-5AA0-A021F716BDDD}"/>
              </a:ext>
            </a:extLst>
          </p:cNvPr>
          <p:cNvSpPr/>
          <p:nvPr/>
        </p:nvSpPr>
        <p:spPr>
          <a:xfrm>
            <a:off x="6926342" y="4055469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36" name="그림 35" descr="클립아트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9D5305B6-C5C8-381C-F376-B7D62C42F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78" y="3598429"/>
            <a:ext cx="1333569" cy="133356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B7B8D635-5897-71EC-988F-3750ADA449DE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38128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20693" y="950767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-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 학습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20E0E191-2260-1EDE-A90C-71092D26FB39}"/>
              </a:ext>
            </a:extLst>
          </p:cNvPr>
          <p:cNvSpPr/>
          <p:nvPr/>
        </p:nvSpPr>
        <p:spPr>
          <a:xfrm>
            <a:off x="1721388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90C2C-BD6A-3830-49B2-B014516A7899}"/>
              </a:ext>
            </a:extLst>
          </p:cNvPr>
          <p:cNvSpPr txBox="1"/>
          <p:nvPr/>
        </p:nvSpPr>
        <p:spPr>
          <a:xfrm>
            <a:off x="2110966" y="5064026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데이터만 사용 시 성능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소폭 하락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딥 모델 특성 상 데이터가 많을 수록 높은 성능을 보이기 때문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DCB005-3459-C19D-8258-DA22E491247A}"/>
              </a:ext>
            </a:extLst>
          </p:cNvPr>
          <p:cNvSpPr/>
          <p:nvPr/>
        </p:nvSpPr>
        <p:spPr>
          <a:xfrm>
            <a:off x="2046563" y="1996091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65CFD-11ED-BF69-AB21-B2F28FAC6EDA}"/>
              </a:ext>
            </a:extLst>
          </p:cNvPr>
          <p:cNvSpPr txBox="1"/>
          <p:nvPr/>
        </p:nvSpPr>
        <p:spPr>
          <a:xfrm>
            <a:off x="4115153" y="1543367"/>
            <a:ext cx="2969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사계절 데이터 모두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03E5D9-C98D-5336-0F3A-C7B1B7603E7B}"/>
              </a:ext>
            </a:extLst>
          </p:cNvPr>
          <p:cNvSpPr txBox="1"/>
          <p:nvPr/>
        </p:nvSpPr>
        <p:spPr>
          <a:xfrm>
            <a:off x="2483575" y="2140648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2E528D8-3E60-0D33-4E13-D5FAF01812A7}"/>
              </a:ext>
            </a:extLst>
          </p:cNvPr>
          <p:cNvSpPr/>
          <p:nvPr/>
        </p:nvSpPr>
        <p:spPr>
          <a:xfrm>
            <a:off x="2046563" y="2956358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DDC40-E336-3BBC-2E11-5FF634375F53}"/>
              </a:ext>
            </a:extLst>
          </p:cNvPr>
          <p:cNvSpPr txBox="1"/>
          <p:nvPr/>
        </p:nvSpPr>
        <p:spPr>
          <a:xfrm>
            <a:off x="1924763" y="3100915"/>
            <a:ext cx="204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9CB2C33-4501-28A1-A8CF-DB186F0C2724}"/>
              </a:ext>
            </a:extLst>
          </p:cNvPr>
          <p:cNvSpPr/>
          <p:nvPr/>
        </p:nvSpPr>
        <p:spPr>
          <a:xfrm>
            <a:off x="2046563" y="3898301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F7C7E-2457-E56B-855E-D611F732EE57}"/>
              </a:ext>
            </a:extLst>
          </p:cNvPr>
          <p:cNvSpPr txBox="1"/>
          <p:nvPr/>
        </p:nvSpPr>
        <p:spPr>
          <a:xfrm>
            <a:off x="1924763" y="4042858"/>
            <a:ext cx="204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182A4D-AC98-04CC-0FC0-978B47F3C7D1}"/>
              </a:ext>
            </a:extLst>
          </p:cNvPr>
          <p:cNvSpPr/>
          <p:nvPr/>
        </p:nvSpPr>
        <p:spPr>
          <a:xfrm>
            <a:off x="4700117" y="1996091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6F7B53-5416-F265-8395-96A037213A74}"/>
              </a:ext>
            </a:extLst>
          </p:cNvPr>
          <p:cNvSpPr/>
          <p:nvPr/>
        </p:nvSpPr>
        <p:spPr>
          <a:xfrm>
            <a:off x="4735976" y="2956358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6C67F03-59A5-5FDF-E834-7E6785876222}"/>
              </a:ext>
            </a:extLst>
          </p:cNvPr>
          <p:cNvSpPr/>
          <p:nvPr/>
        </p:nvSpPr>
        <p:spPr>
          <a:xfrm>
            <a:off x="4735976" y="3898301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97CD0D-C118-0E4E-8787-F1D316DC64E3}"/>
              </a:ext>
            </a:extLst>
          </p:cNvPr>
          <p:cNvSpPr txBox="1"/>
          <p:nvPr/>
        </p:nvSpPr>
        <p:spPr>
          <a:xfrm>
            <a:off x="5137129" y="2134471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6956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34C3E6-2152-C141-618D-466CC5B669FE}"/>
              </a:ext>
            </a:extLst>
          </p:cNvPr>
          <p:cNvSpPr txBox="1"/>
          <p:nvPr/>
        </p:nvSpPr>
        <p:spPr>
          <a:xfrm>
            <a:off x="5137129" y="3095121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7139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A50F8-D8B1-3F11-6A0C-146EDECA30B2}"/>
              </a:ext>
            </a:extLst>
          </p:cNvPr>
          <p:cNvSpPr txBox="1"/>
          <p:nvPr/>
        </p:nvSpPr>
        <p:spPr>
          <a:xfrm>
            <a:off x="5137129" y="4043292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9156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C2162E4-0F54-611B-FB5B-DD0DB3EF93A2}"/>
              </a:ext>
            </a:extLst>
          </p:cNvPr>
          <p:cNvSpPr/>
          <p:nvPr/>
        </p:nvSpPr>
        <p:spPr>
          <a:xfrm>
            <a:off x="6926342" y="2106728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2576A-D60C-9E21-CF23-0BA5710A4871}"/>
              </a:ext>
            </a:extLst>
          </p:cNvPr>
          <p:cNvSpPr txBox="1"/>
          <p:nvPr/>
        </p:nvSpPr>
        <p:spPr>
          <a:xfrm>
            <a:off x="7548988" y="1544833"/>
            <a:ext cx="2969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데이터만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94745B-B8ED-AB4D-4203-837DBA949FD4}"/>
              </a:ext>
            </a:extLst>
          </p:cNvPr>
          <p:cNvSpPr/>
          <p:nvPr/>
        </p:nvSpPr>
        <p:spPr>
          <a:xfrm>
            <a:off x="8133952" y="1997557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5D29673-375E-A4AD-1778-DBCDABEC25E3}"/>
              </a:ext>
            </a:extLst>
          </p:cNvPr>
          <p:cNvSpPr/>
          <p:nvPr/>
        </p:nvSpPr>
        <p:spPr>
          <a:xfrm>
            <a:off x="8169811" y="2957824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7ABAB42-25CB-A027-90B3-EA8E9140932B}"/>
              </a:ext>
            </a:extLst>
          </p:cNvPr>
          <p:cNvSpPr/>
          <p:nvPr/>
        </p:nvSpPr>
        <p:spPr>
          <a:xfrm>
            <a:off x="8169811" y="3899767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727F89-110D-DCA4-F00D-7385545268EB}"/>
              </a:ext>
            </a:extLst>
          </p:cNvPr>
          <p:cNvSpPr txBox="1"/>
          <p:nvPr/>
        </p:nvSpPr>
        <p:spPr>
          <a:xfrm>
            <a:off x="8570964" y="2135937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9020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304A7-C9EF-F8A9-EEA9-135558D63360}"/>
              </a:ext>
            </a:extLst>
          </p:cNvPr>
          <p:cNvSpPr txBox="1"/>
          <p:nvPr/>
        </p:nvSpPr>
        <p:spPr>
          <a:xfrm>
            <a:off x="8570964" y="3096587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7221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E3D8A0-5A6A-367B-ED3A-4B6AB62891C3}"/>
              </a:ext>
            </a:extLst>
          </p:cNvPr>
          <p:cNvSpPr txBox="1"/>
          <p:nvPr/>
        </p:nvSpPr>
        <p:spPr>
          <a:xfrm>
            <a:off x="8300504" y="4036359"/>
            <a:ext cx="1538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8491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9EC92CF-2EDE-A042-2E6B-99294EB9162E}"/>
              </a:ext>
            </a:extLst>
          </p:cNvPr>
          <p:cNvSpPr/>
          <p:nvPr/>
        </p:nvSpPr>
        <p:spPr>
          <a:xfrm>
            <a:off x="6926342" y="3081098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D19317F8-7C32-07F5-5AA0-A021F716BDDD}"/>
              </a:ext>
            </a:extLst>
          </p:cNvPr>
          <p:cNvSpPr/>
          <p:nvPr/>
        </p:nvSpPr>
        <p:spPr>
          <a:xfrm>
            <a:off x="6926342" y="4055469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3F854-7C3F-349C-66B7-C1B46D05067B}"/>
              </a:ext>
            </a:extLst>
          </p:cNvPr>
          <p:cNvSpPr/>
          <p:nvPr/>
        </p:nvSpPr>
        <p:spPr>
          <a:xfrm>
            <a:off x="1787611" y="1926000"/>
            <a:ext cx="8357826" cy="18277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6" name="그림 15" descr="클립아트, 만화 영화, 예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BCF8B135-575E-BEFC-2CBD-CED5D5F04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761" y="3508515"/>
            <a:ext cx="1333569" cy="1333569"/>
          </a:xfrm>
          <a:prstGeom prst="rect">
            <a:avLst/>
          </a:prstGeom>
        </p:spPr>
      </p:pic>
      <p:sp>
        <p:nvSpPr>
          <p:cNvPr id="36" name="제목 1">
            <a:extLst>
              <a:ext uri="{FF2B5EF4-FFF2-40B4-BE49-F238E27FC236}">
                <a16:creationId xmlns:a16="http://schemas.microsoft.com/office/drawing/2014/main" id="{AA674A65-E3A9-C7B6-EF0B-3FA6FC975B66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91041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36" name="제목 1">
            <a:extLst>
              <a:ext uri="{FF2B5EF4-FFF2-40B4-BE49-F238E27FC236}">
                <a16:creationId xmlns:a16="http://schemas.microsoft.com/office/drawing/2014/main" id="{020E1C25-AFE4-A43F-4B70-CB2507DC4676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20693" y="950767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-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 학습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20E0E191-2260-1EDE-A90C-71092D26FB39}"/>
              </a:ext>
            </a:extLst>
          </p:cNvPr>
          <p:cNvSpPr/>
          <p:nvPr/>
        </p:nvSpPr>
        <p:spPr>
          <a:xfrm>
            <a:off x="1721388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90C2C-BD6A-3830-49B2-B014516A7899}"/>
              </a:ext>
            </a:extLst>
          </p:cNvPr>
          <p:cNvSpPr txBox="1"/>
          <p:nvPr/>
        </p:nvSpPr>
        <p:spPr>
          <a:xfrm>
            <a:off x="2110966" y="5064026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데이터만 사용 시 성능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소폭 하락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딥 모델 특성 상 데이터가 많을 수록 높은 성능을 보이기 때문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DCB005-3459-C19D-8258-DA22E491247A}"/>
              </a:ext>
            </a:extLst>
          </p:cNvPr>
          <p:cNvSpPr/>
          <p:nvPr/>
        </p:nvSpPr>
        <p:spPr>
          <a:xfrm>
            <a:off x="2046563" y="1996091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65CFD-11ED-BF69-AB21-B2F28FAC6EDA}"/>
              </a:ext>
            </a:extLst>
          </p:cNvPr>
          <p:cNvSpPr txBox="1"/>
          <p:nvPr/>
        </p:nvSpPr>
        <p:spPr>
          <a:xfrm>
            <a:off x="4115153" y="1543367"/>
            <a:ext cx="2969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사계절 데이터 모두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03E5D9-C98D-5336-0F3A-C7B1B7603E7B}"/>
              </a:ext>
            </a:extLst>
          </p:cNvPr>
          <p:cNvSpPr txBox="1"/>
          <p:nvPr/>
        </p:nvSpPr>
        <p:spPr>
          <a:xfrm>
            <a:off x="2483575" y="2140648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2E528D8-3E60-0D33-4E13-D5FAF01812A7}"/>
              </a:ext>
            </a:extLst>
          </p:cNvPr>
          <p:cNvSpPr/>
          <p:nvPr/>
        </p:nvSpPr>
        <p:spPr>
          <a:xfrm>
            <a:off x="2046563" y="2956358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DDC40-E336-3BBC-2E11-5FF634375F53}"/>
              </a:ext>
            </a:extLst>
          </p:cNvPr>
          <p:cNvSpPr txBox="1"/>
          <p:nvPr/>
        </p:nvSpPr>
        <p:spPr>
          <a:xfrm>
            <a:off x="1924763" y="3100915"/>
            <a:ext cx="204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9CB2C33-4501-28A1-A8CF-DB186F0C2724}"/>
              </a:ext>
            </a:extLst>
          </p:cNvPr>
          <p:cNvSpPr/>
          <p:nvPr/>
        </p:nvSpPr>
        <p:spPr>
          <a:xfrm>
            <a:off x="2046563" y="3898301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F7C7E-2457-E56B-855E-D611F732EE57}"/>
              </a:ext>
            </a:extLst>
          </p:cNvPr>
          <p:cNvSpPr txBox="1"/>
          <p:nvPr/>
        </p:nvSpPr>
        <p:spPr>
          <a:xfrm>
            <a:off x="1924763" y="4042858"/>
            <a:ext cx="204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182A4D-AC98-04CC-0FC0-978B47F3C7D1}"/>
              </a:ext>
            </a:extLst>
          </p:cNvPr>
          <p:cNvSpPr/>
          <p:nvPr/>
        </p:nvSpPr>
        <p:spPr>
          <a:xfrm>
            <a:off x="4700117" y="1996091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26F7B53-5416-F265-8395-96A037213A74}"/>
              </a:ext>
            </a:extLst>
          </p:cNvPr>
          <p:cNvSpPr/>
          <p:nvPr/>
        </p:nvSpPr>
        <p:spPr>
          <a:xfrm>
            <a:off x="4735976" y="2956358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6C67F03-59A5-5FDF-E834-7E6785876222}"/>
              </a:ext>
            </a:extLst>
          </p:cNvPr>
          <p:cNvSpPr/>
          <p:nvPr/>
        </p:nvSpPr>
        <p:spPr>
          <a:xfrm>
            <a:off x="4735976" y="3898301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97CD0D-C118-0E4E-8787-F1D316DC64E3}"/>
              </a:ext>
            </a:extLst>
          </p:cNvPr>
          <p:cNvSpPr txBox="1"/>
          <p:nvPr/>
        </p:nvSpPr>
        <p:spPr>
          <a:xfrm>
            <a:off x="5137129" y="2134471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6956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34C3E6-2152-C141-618D-466CC5B669FE}"/>
              </a:ext>
            </a:extLst>
          </p:cNvPr>
          <p:cNvSpPr txBox="1"/>
          <p:nvPr/>
        </p:nvSpPr>
        <p:spPr>
          <a:xfrm>
            <a:off x="5137129" y="3095121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7139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A50F8-D8B1-3F11-6A0C-146EDECA30B2}"/>
              </a:ext>
            </a:extLst>
          </p:cNvPr>
          <p:cNvSpPr txBox="1"/>
          <p:nvPr/>
        </p:nvSpPr>
        <p:spPr>
          <a:xfrm>
            <a:off x="5137129" y="4043292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9156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C2162E4-0F54-611B-FB5B-DD0DB3EF93A2}"/>
              </a:ext>
            </a:extLst>
          </p:cNvPr>
          <p:cNvSpPr/>
          <p:nvPr/>
        </p:nvSpPr>
        <p:spPr>
          <a:xfrm>
            <a:off x="6926342" y="2106728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2576A-D60C-9E21-CF23-0BA5710A4871}"/>
              </a:ext>
            </a:extLst>
          </p:cNvPr>
          <p:cNvSpPr txBox="1"/>
          <p:nvPr/>
        </p:nvSpPr>
        <p:spPr>
          <a:xfrm>
            <a:off x="7548988" y="1544833"/>
            <a:ext cx="2969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데이터만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94745B-B8ED-AB4D-4203-837DBA949FD4}"/>
              </a:ext>
            </a:extLst>
          </p:cNvPr>
          <p:cNvSpPr/>
          <p:nvPr/>
        </p:nvSpPr>
        <p:spPr>
          <a:xfrm>
            <a:off x="8133952" y="1997557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5D29673-375E-A4AD-1778-DBCDABEC25E3}"/>
              </a:ext>
            </a:extLst>
          </p:cNvPr>
          <p:cNvSpPr/>
          <p:nvPr/>
        </p:nvSpPr>
        <p:spPr>
          <a:xfrm>
            <a:off x="8169811" y="2957824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7ABAB42-25CB-A027-90B3-EA8E9140932B}"/>
              </a:ext>
            </a:extLst>
          </p:cNvPr>
          <p:cNvSpPr/>
          <p:nvPr/>
        </p:nvSpPr>
        <p:spPr>
          <a:xfrm>
            <a:off x="8169811" y="3899767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727F89-110D-DCA4-F00D-7385545268EB}"/>
              </a:ext>
            </a:extLst>
          </p:cNvPr>
          <p:cNvSpPr txBox="1"/>
          <p:nvPr/>
        </p:nvSpPr>
        <p:spPr>
          <a:xfrm>
            <a:off x="8570964" y="2135937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9020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304A7-C9EF-F8A9-EEA9-135558D63360}"/>
              </a:ext>
            </a:extLst>
          </p:cNvPr>
          <p:cNvSpPr txBox="1"/>
          <p:nvPr/>
        </p:nvSpPr>
        <p:spPr>
          <a:xfrm>
            <a:off x="8570964" y="3096587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7221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E3D8A0-5A6A-367B-ED3A-4B6AB62891C3}"/>
              </a:ext>
            </a:extLst>
          </p:cNvPr>
          <p:cNvSpPr txBox="1"/>
          <p:nvPr/>
        </p:nvSpPr>
        <p:spPr>
          <a:xfrm>
            <a:off x="8300504" y="4036359"/>
            <a:ext cx="1538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8491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9EC92CF-2EDE-A042-2E6B-99294EB9162E}"/>
              </a:ext>
            </a:extLst>
          </p:cNvPr>
          <p:cNvSpPr/>
          <p:nvPr/>
        </p:nvSpPr>
        <p:spPr>
          <a:xfrm>
            <a:off x="6926342" y="3081098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D19317F8-7C32-07F5-5AA0-A021F716BDDD}"/>
              </a:ext>
            </a:extLst>
          </p:cNvPr>
          <p:cNvSpPr/>
          <p:nvPr/>
        </p:nvSpPr>
        <p:spPr>
          <a:xfrm>
            <a:off x="6926342" y="4055469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3F854-7C3F-349C-66B7-C1B46D05067B}"/>
              </a:ext>
            </a:extLst>
          </p:cNvPr>
          <p:cNvSpPr/>
          <p:nvPr/>
        </p:nvSpPr>
        <p:spPr>
          <a:xfrm>
            <a:off x="1787611" y="1926000"/>
            <a:ext cx="8357826" cy="18277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6" name="그림 15" descr="클립아트, 만화 영화, 예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BCF8B135-575E-BEFC-2CBD-CED5D5F04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761" y="3508515"/>
            <a:ext cx="1333569" cy="1333569"/>
          </a:xfrm>
          <a:prstGeom prst="rect">
            <a:avLst/>
          </a:prstGeom>
        </p:spPr>
      </p:pic>
      <p:sp>
        <p:nvSpPr>
          <p:cNvPr id="46" name="Google Shape;110;p19">
            <a:extLst>
              <a:ext uri="{FF2B5EF4-FFF2-40B4-BE49-F238E27FC236}">
                <a16:creationId xmlns:a16="http://schemas.microsoft.com/office/drawing/2014/main" id="{A4713045-BCC8-DE07-5D0B-765B69CF89CB}"/>
              </a:ext>
            </a:extLst>
          </p:cNvPr>
          <p:cNvSpPr/>
          <p:nvPr/>
        </p:nvSpPr>
        <p:spPr>
          <a:xfrm>
            <a:off x="-188481" y="-139382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1F8F1B-1FF8-4E57-E8EF-4E2B04CCD2E0}"/>
              </a:ext>
            </a:extLst>
          </p:cNvPr>
          <p:cNvSpPr txBox="1"/>
          <p:nvPr/>
        </p:nvSpPr>
        <p:spPr>
          <a:xfrm>
            <a:off x="2264683" y="1441458"/>
            <a:ext cx="759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데이터의 양을 늘려보자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grpSp>
        <p:nvGrpSpPr>
          <p:cNvPr id="48" name="그룹 1007">
            <a:extLst>
              <a:ext uri="{FF2B5EF4-FFF2-40B4-BE49-F238E27FC236}">
                <a16:creationId xmlns:a16="http://schemas.microsoft.com/office/drawing/2014/main" id="{242EB367-F8E4-A6FB-4235-2043F45CC16F}"/>
              </a:ext>
            </a:extLst>
          </p:cNvPr>
          <p:cNvGrpSpPr/>
          <p:nvPr/>
        </p:nvGrpSpPr>
        <p:grpSpPr>
          <a:xfrm>
            <a:off x="5856241" y="703850"/>
            <a:ext cx="413728" cy="600770"/>
            <a:chOff x="7598223" y="5172736"/>
            <a:chExt cx="1292712" cy="2216187"/>
          </a:xfrm>
        </p:grpSpPr>
        <p:pic>
          <p:nvPicPr>
            <p:cNvPr id="49" name="Object 20">
              <a:extLst>
                <a:ext uri="{FF2B5EF4-FFF2-40B4-BE49-F238E27FC236}">
                  <a16:creationId xmlns:a16="http://schemas.microsoft.com/office/drawing/2014/main" id="{744BACF3-7123-8AC8-774D-B39EA5D49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B74D0C53-9E72-62F3-EB3C-8CED7CD7D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283" y="2491849"/>
            <a:ext cx="2514600" cy="328612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831408D-ABE4-709E-82CE-58202251BDF4}"/>
              </a:ext>
            </a:extLst>
          </p:cNvPr>
          <p:cNvSpPr txBox="1"/>
          <p:nvPr/>
        </p:nvSpPr>
        <p:spPr>
          <a:xfrm>
            <a:off x="4474341" y="2923467"/>
            <a:ext cx="406271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복잡한 모델의 경우 데이터의 양이 증가할수록 예측력이 증가합니다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</a:t>
            </a:r>
          </a:p>
        </p:txBody>
      </p:sp>
      <p:sp>
        <p:nvSpPr>
          <p:cNvPr id="65" name="말풍선: 모서리가 둥근 사각형 64">
            <a:extLst>
              <a:ext uri="{FF2B5EF4-FFF2-40B4-BE49-F238E27FC236}">
                <a16:creationId xmlns:a16="http://schemas.microsoft.com/office/drawing/2014/main" id="{B67982CD-6978-9DA4-D520-EE873EE26EF3}"/>
              </a:ext>
            </a:extLst>
          </p:cNvPr>
          <p:cNvSpPr/>
          <p:nvPr/>
        </p:nvSpPr>
        <p:spPr>
          <a:xfrm flipV="1">
            <a:off x="4106362" y="2646683"/>
            <a:ext cx="4886806" cy="1713564"/>
          </a:xfrm>
          <a:prstGeom prst="wedgeRoundRectCallout">
            <a:avLst>
              <a:gd name="adj1" fmla="val -64126"/>
              <a:gd name="adj2" fmla="val 30883"/>
              <a:gd name="adj3" fmla="val 16667"/>
            </a:avLst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FBA85B-C895-1919-0AA3-CE4DA65331C5}"/>
              </a:ext>
            </a:extLst>
          </p:cNvPr>
          <p:cNvSpPr txBox="1"/>
          <p:nvPr/>
        </p:nvSpPr>
        <p:spPr>
          <a:xfrm>
            <a:off x="4654937" y="5012111"/>
            <a:ext cx="406271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연습 기간의 데이터를 추가하여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학습하겠습니다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</a:t>
            </a:r>
          </a:p>
        </p:txBody>
      </p:sp>
      <p:sp>
        <p:nvSpPr>
          <p:cNvPr id="67" name="말풍선: 모서리가 둥근 사각형 66">
            <a:extLst>
              <a:ext uri="{FF2B5EF4-FFF2-40B4-BE49-F238E27FC236}">
                <a16:creationId xmlns:a16="http://schemas.microsoft.com/office/drawing/2014/main" id="{129B05F9-13DB-3D8F-D5C9-F3D966C476AC}"/>
              </a:ext>
            </a:extLst>
          </p:cNvPr>
          <p:cNvSpPr/>
          <p:nvPr/>
        </p:nvSpPr>
        <p:spPr>
          <a:xfrm flipH="1" flipV="1">
            <a:off x="4286958" y="4735327"/>
            <a:ext cx="4886806" cy="1713564"/>
          </a:xfrm>
          <a:prstGeom prst="wedgeRoundRectCallout">
            <a:avLst>
              <a:gd name="adj1" fmla="val -64126"/>
              <a:gd name="adj2" fmla="val 30883"/>
              <a:gd name="adj3" fmla="val 16667"/>
            </a:avLst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78265A5-A399-E775-A7C9-95EA8899C98D}"/>
              </a:ext>
            </a:extLst>
          </p:cNvPr>
          <p:cNvGrpSpPr/>
          <p:nvPr/>
        </p:nvGrpSpPr>
        <p:grpSpPr>
          <a:xfrm>
            <a:off x="9877347" y="4385067"/>
            <a:ext cx="2089248" cy="2033878"/>
            <a:chOff x="9877347" y="4385067"/>
            <a:chExt cx="2089248" cy="2033878"/>
          </a:xfrm>
        </p:grpSpPr>
        <p:pic>
          <p:nvPicPr>
            <p:cNvPr id="69" name="그림 68" descr="만화 영화, 클립아트이(가) 표시된 사진&#10;&#10;자동 생성된 설명">
              <a:extLst>
                <a:ext uri="{FF2B5EF4-FFF2-40B4-BE49-F238E27FC236}">
                  <a16:creationId xmlns:a16="http://schemas.microsoft.com/office/drawing/2014/main" id="{595DCD89-F54A-347E-6D62-A677F6A73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27" r="14581"/>
            <a:stretch/>
          </p:blipFill>
          <p:spPr>
            <a:xfrm flipH="1">
              <a:off x="9877347" y="4705381"/>
              <a:ext cx="1747237" cy="1713564"/>
            </a:xfrm>
            <a:prstGeom prst="rect">
              <a:avLst/>
            </a:prstGeom>
          </p:spPr>
        </p:pic>
        <p:pic>
          <p:nvPicPr>
            <p:cNvPr id="70" name="그림 69" descr="만화 영화, 클립아트이(가) 표시된 사진&#10;&#10;자동 생성된 설명">
              <a:extLst>
                <a:ext uri="{FF2B5EF4-FFF2-40B4-BE49-F238E27FC236}">
                  <a16:creationId xmlns:a16="http://schemas.microsoft.com/office/drawing/2014/main" id="{F62DAF12-E2C3-CB3A-5DE0-F0478DBE7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48" t="2658" r="-697" b="77767"/>
            <a:stretch/>
          </p:blipFill>
          <p:spPr>
            <a:xfrm>
              <a:off x="11630124" y="4446495"/>
              <a:ext cx="336471" cy="400402"/>
            </a:xfrm>
            <a:prstGeom prst="rect">
              <a:avLst/>
            </a:prstGeom>
          </p:spPr>
        </p:pic>
        <p:pic>
          <p:nvPicPr>
            <p:cNvPr id="71" name="그림 70" descr="만화 영화, 클립아트이(가) 표시된 사진&#10;&#10;자동 생성된 설명">
              <a:extLst>
                <a:ext uri="{FF2B5EF4-FFF2-40B4-BE49-F238E27FC236}">
                  <a16:creationId xmlns:a16="http://schemas.microsoft.com/office/drawing/2014/main" id="{1DF51337-5876-0911-E86B-CC4071ED5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193" b="73904"/>
            <a:stretch/>
          </p:blipFill>
          <p:spPr>
            <a:xfrm>
              <a:off x="11263103" y="4385067"/>
              <a:ext cx="343777" cy="533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735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20693" y="950767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연습 데이터 추가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93107EE9-E736-AEEB-2A31-926DD8FA1EE0}"/>
              </a:ext>
            </a:extLst>
          </p:cNvPr>
          <p:cNvSpPr/>
          <p:nvPr/>
        </p:nvSpPr>
        <p:spPr>
          <a:xfrm>
            <a:off x="1721383" y="1657632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84AC1-74BE-318E-0F20-0ADEF52800B0}"/>
              </a:ext>
            </a:extLst>
          </p:cNvPr>
          <p:cNvSpPr txBox="1"/>
          <p:nvPr/>
        </p:nvSpPr>
        <p:spPr>
          <a:xfrm>
            <a:off x="2101626" y="1789658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2023/10/20~11/12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까지 데이터까지 추가하여 학습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2023-11-13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일에 대하여 테스트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47424C3E-DD22-1521-C1AF-8CAF0F2FAC3B}"/>
              </a:ext>
            </a:extLst>
          </p:cNvPr>
          <p:cNvGraphicFramePr>
            <a:graphicFrameLocks noGrp="1"/>
          </p:cNvGraphicFramePr>
          <p:nvPr/>
        </p:nvGraphicFramePr>
        <p:xfrm>
          <a:off x="1776524" y="3593582"/>
          <a:ext cx="86400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78540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8972415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9594773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08489662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0109373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6894456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19576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학습 데이터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13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16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17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18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총합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45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과거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20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168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192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1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연습 기간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224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100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324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99373"/>
                  </a:ext>
                </a:extLst>
              </a:tr>
            </a:tbl>
          </a:graphicData>
        </a:graphic>
      </p:graphicFrame>
      <p:pic>
        <p:nvPicPr>
          <p:cNvPr id="19" name="Object 38">
            <a:extLst>
              <a:ext uri="{FF2B5EF4-FFF2-40B4-BE49-F238E27FC236}">
                <a16:creationId xmlns:a16="http://schemas.microsoft.com/office/drawing/2014/main" id="{FCB6AC6E-F53A-932E-BADE-D890D3564C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93772">
            <a:off x="4238603" y="3204667"/>
            <a:ext cx="749148" cy="407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B564FB-8D6D-C8EF-EC40-33F5F7CF9648}"/>
              </a:ext>
            </a:extLst>
          </p:cNvPr>
          <p:cNvSpPr txBox="1"/>
          <p:nvPr/>
        </p:nvSpPr>
        <p:spPr>
          <a:xfrm>
            <a:off x="4896889" y="3160872"/>
            <a:ext cx="192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인센티브 획득 시간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28" name="그림 27" descr="만화 영화, 클립아트, 스마일리이(가) 표시된 사진&#10;&#10;자동 생성된 설명">
            <a:extLst>
              <a:ext uri="{FF2B5EF4-FFF2-40B4-BE49-F238E27FC236}">
                <a16:creationId xmlns:a16="http://schemas.microsoft.com/office/drawing/2014/main" id="{B5F49FCC-C946-7180-7802-3DF6B6F16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665" y="4891963"/>
            <a:ext cx="1478584" cy="147858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99098F9-4A77-6395-CA70-F867012F76F1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E68BD-55E5-AD7F-4213-CE58DCEDF5C4}"/>
              </a:ext>
            </a:extLst>
          </p:cNvPr>
          <p:cNvSpPr txBox="1"/>
          <p:nvPr/>
        </p:nvSpPr>
        <p:spPr>
          <a:xfrm>
            <a:off x="10305806" y="4247716"/>
            <a:ext cx="18858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성능 소폭향상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80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클립아트, 이모티콘, 만화 영화이(가) 표시된 사진&#10;&#10;자동 생성된 설명">
            <a:extLst>
              <a:ext uri="{FF2B5EF4-FFF2-40B4-BE49-F238E27FC236}">
                <a16:creationId xmlns:a16="http://schemas.microsoft.com/office/drawing/2014/main" id="{B96FCD29-1DEC-EF14-43B5-056FD8A03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899" y="4612437"/>
            <a:ext cx="1774552" cy="177455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20693" y="950767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연습 데이터 추가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93107EE9-E736-AEEB-2A31-926DD8FA1EE0}"/>
              </a:ext>
            </a:extLst>
          </p:cNvPr>
          <p:cNvSpPr/>
          <p:nvPr/>
        </p:nvSpPr>
        <p:spPr>
          <a:xfrm>
            <a:off x="1721379" y="1657632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84AC1-74BE-318E-0F20-0ADEF52800B0}"/>
              </a:ext>
            </a:extLst>
          </p:cNvPr>
          <p:cNvSpPr txBox="1"/>
          <p:nvPr/>
        </p:nvSpPr>
        <p:spPr>
          <a:xfrm>
            <a:off x="2101629" y="1789658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2023-11-12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까지 데이터까지 포함하여 학습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2023-11-13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일에 대하여 테스트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9" name="Object 38">
            <a:extLst>
              <a:ext uri="{FF2B5EF4-FFF2-40B4-BE49-F238E27FC236}">
                <a16:creationId xmlns:a16="http://schemas.microsoft.com/office/drawing/2014/main" id="{FCB6AC6E-F53A-932E-BADE-D890D3564C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93772">
            <a:off x="4238603" y="3204667"/>
            <a:ext cx="749148" cy="407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B564FB-8D6D-C8EF-EC40-33F5F7CF9648}"/>
              </a:ext>
            </a:extLst>
          </p:cNvPr>
          <p:cNvSpPr txBox="1"/>
          <p:nvPr/>
        </p:nvSpPr>
        <p:spPr>
          <a:xfrm>
            <a:off x="4896889" y="3160872"/>
            <a:ext cx="192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인센티브 획득 시간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6FB4E2-3E82-CC2A-EF05-2FEBFFBE36D5}"/>
              </a:ext>
            </a:extLst>
          </p:cNvPr>
          <p:cNvSpPr txBox="1"/>
          <p:nvPr/>
        </p:nvSpPr>
        <p:spPr>
          <a:xfrm>
            <a:off x="10305806" y="4247716"/>
            <a:ext cx="18858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성능 소폭향상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7822BF1F-5B27-2026-7362-98003C0F7285}"/>
              </a:ext>
            </a:extLst>
          </p:cNvPr>
          <p:cNvSpPr/>
          <p:nvPr/>
        </p:nvSpPr>
        <p:spPr>
          <a:xfrm>
            <a:off x="2564335" y="5023862"/>
            <a:ext cx="7063331" cy="147118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64640-5B92-543F-6623-415EFC04E346}"/>
              </a:ext>
            </a:extLst>
          </p:cNvPr>
          <p:cNvSpPr txBox="1"/>
          <p:nvPr/>
        </p:nvSpPr>
        <p:spPr>
          <a:xfrm>
            <a:off x="3032068" y="5228701"/>
            <a:ext cx="612786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 날 같은 시간대의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실제 발전량을 추가하면 성능이 오르지 않을까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145EF93-3B59-F48C-F8AD-01E6BC9BA0E0}"/>
              </a:ext>
            </a:extLst>
          </p:cNvPr>
          <p:cNvGraphicFramePr>
            <a:graphicFrameLocks noGrp="1"/>
          </p:cNvGraphicFramePr>
          <p:nvPr/>
        </p:nvGraphicFramePr>
        <p:xfrm>
          <a:off x="1776524" y="3593582"/>
          <a:ext cx="8640000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78540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8972415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9594773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08489662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0109373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6894456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19576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학습 데이터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13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16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17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18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총합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45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과거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20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168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192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1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연습 기간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224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100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324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99373"/>
                  </a:ext>
                </a:extLst>
              </a:tr>
            </a:tbl>
          </a:graphicData>
        </a:graphic>
      </p:graphicFrame>
      <p:sp>
        <p:nvSpPr>
          <p:cNvPr id="15" name="제목 1">
            <a:extLst>
              <a:ext uri="{FF2B5EF4-FFF2-40B4-BE49-F238E27FC236}">
                <a16:creationId xmlns:a16="http://schemas.microsoft.com/office/drawing/2014/main" id="{20B1FBE9-960F-3F27-413B-46176F89B16A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14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20693" y="950767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연습 데이터 추가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93107EE9-E736-AEEB-2A31-926DD8FA1EE0}"/>
              </a:ext>
            </a:extLst>
          </p:cNvPr>
          <p:cNvSpPr/>
          <p:nvPr/>
        </p:nvSpPr>
        <p:spPr>
          <a:xfrm>
            <a:off x="1721379" y="1657632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84AC1-74BE-318E-0F20-0ADEF52800B0}"/>
              </a:ext>
            </a:extLst>
          </p:cNvPr>
          <p:cNvSpPr txBox="1"/>
          <p:nvPr/>
        </p:nvSpPr>
        <p:spPr>
          <a:xfrm>
            <a:off x="2101630" y="1789658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2023-11-12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까지 데이터까지 포함하여 학습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2023-11-13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일에 대하여 테스트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9" name="Object 38">
            <a:extLst>
              <a:ext uri="{FF2B5EF4-FFF2-40B4-BE49-F238E27FC236}">
                <a16:creationId xmlns:a16="http://schemas.microsoft.com/office/drawing/2014/main" id="{FCB6AC6E-F53A-932E-BADE-D890D3564C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93772">
            <a:off x="4238603" y="3204667"/>
            <a:ext cx="749148" cy="407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B564FB-8D6D-C8EF-EC40-33F5F7CF9648}"/>
              </a:ext>
            </a:extLst>
          </p:cNvPr>
          <p:cNvSpPr txBox="1"/>
          <p:nvPr/>
        </p:nvSpPr>
        <p:spPr>
          <a:xfrm>
            <a:off x="4896889" y="3160872"/>
            <a:ext cx="192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인센티브 획득 시간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B49A034-F252-3680-8877-A07FDB2A94BD}"/>
              </a:ext>
            </a:extLst>
          </p:cNvPr>
          <p:cNvGraphicFramePr>
            <a:graphicFrameLocks noGrp="1"/>
          </p:cNvGraphicFramePr>
          <p:nvPr/>
        </p:nvGraphicFramePr>
        <p:xfrm>
          <a:off x="1776524" y="3593582"/>
          <a:ext cx="864000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2785405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8972415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9594773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08489662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0109373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86894456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19576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학습 데이터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13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16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17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18</a:t>
                      </a:r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시</a:t>
                      </a: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총합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45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과거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20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168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192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1975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연습 기간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224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100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324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9937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latin typeface="+mj-ea"/>
                          <a:ea typeface="+mj-ea"/>
                        </a:rPr>
                        <a:t>전날 발전량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20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224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latin typeface="+mj-ea"/>
                          <a:ea typeface="+mj-ea"/>
                        </a:rPr>
                        <a:t>244</a:t>
                      </a:r>
                      <a:endParaRPr lang="ko-KR" altLang="en-US" sz="2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56542"/>
                  </a:ext>
                </a:extLst>
              </a:tr>
            </a:tbl>
          </a:graphicData>
        </a:graphic>
      </p:graphicFrame>
      <p:pic>
        <p:nvPicPr>
          <p:cNvPr id="15" name="그림 14" descr="만화 영화, 클립아트, 이모티콘, 일러스트레이션이(가) 표시된 사진&#10;&#10;자동 생성된 설명">
            <a:extLst>
              <a:ext uri="{FF2B5EF4-FFF2-40B4-BE49-F238E27FC236}">
                <a16:creationId xmlns:a16="http://schemas.microsoft.com/office/drawing/2014/main" id="{195B4FBB-054F-2333-F0E8-A6BF60AEF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30" y="5378733"/>
            <a:ext cx="1398656" cy="13986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E62C40-B1C1-39B9-3B96-3C2B2A6B7E0E}"/>
              </a:ext>
            </a:extLst>
          </p:cNvPr>
          <p:cNvSpPr txBox="1"/>
          <p:nvPr/>
        </p:nvSpPr>
        <p:spPr>
          <a:xfrm>
            <a:off x="7009566" y="5730852"/>
            <a:ext cx="3654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아니었다고 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...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66A5CFA-BBF0-9891-22C9-ADB5A4D242A7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306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AC1DA190-ECDA-EE3C-0827-C191AF485075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E87FCF-656D-3D15-F7FC-E9691F851134}"/>
              </a:ext>
            </a:extLst>
          </p:cNvPr>
          <p:cNvSpPr txBox="1"/>
          <p:nvPr/>
        </p:nvSpPr>
        <p:spPr>
          <a:xfrm>
            <a:off x="2149891" y="5031426"/>
            <a:ext cx="7888144" cy="114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대회 기간 동안의 총 예측 인센티브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정산금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합이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높을 수록 우수한 것으로 평가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8194" name="Picture 2" descr="만족스러운 인센티브가 존재할까?">
            <a:extLst>
              <a:ext uri="{FF2B5EF4-FFF2-40B4-BE49-F238E27FC236}">
                <a16:creationId xmlns:a16="http://schemas.microsoft.com/office/drawing/2014/main" id="{954BF110-20FA-098C-D3C9-BC09C48D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306" y="1635755"/>
            <a:ext cx="4823388" cy="321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8780C8D-9ADD-170A-E87D-EC8EB7DC7A5D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05039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주차 되새김질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3F77E-802C-4DA5-F333-DD4328E65A3C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소개</a:t>
            </a:r>
          </a:p>
        </p:txBody>
      </p:sp>
    </p:spTree>
    <p:extLst>
      <p:ext uri="{BB962C8B-B14F-4D97-AF65-F5344CB8AC3E}">
        <p14:creationId xmlns:p14="http://schemas.microsoft.com/office/powerpoint/2010/main" val="679168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50536E89-C904-E655-2B41-B7C56D257A0A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588F0-70C3-4FCA-D9AF-812310161FC0}"/>
              </a:ext>
            </a:extLst>
          </p:cNvPr>
          <p:cNvSpPr txBox="1"/>
          <p:nvPr/>
        </p:nvSpPr>
        <p:spPr>
          <a:xfrm>
            <a:off x="1353104" y="1582595"/>
            <a:ext cx="7185627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Sample Convolution and Interaction Network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5EDE2-7708-D565-F15E-03C7721AB9F5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CNN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기반의 시계열 예측 모델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예측 문제의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SOTA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SCINet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6E92CB-E33C-2823-5C59-3C09CC103C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0364" y="3429000"/>
            <a:ext cx="7611057" cy="3267819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FC6DABE-3C77-CF15-A1C7-BF213C52E9FD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0125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32350" y="953183"/>
            <a:ext cx="168978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SCINet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DFF5F60F-15EA-4DBA-D606-E00230840D9A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B4D03-E0AC-C3B9-17D0-8A35BE167EC3}"/>
              </a:ext>
            </a:extLst>
          </p:cNvPr>
          <p:cNvSpPr txBox="1"/>
          <p:nvPr/>
        </p:nvSpPr>
        <p:spPr>
          <a:xfrm>
            <a:off x="1315781" y="1582595"/>
            <a:ext cx="285313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SCI-Block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CE991-13BF-7777-D1B4-6047EF5FFFB7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입력 시계열을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홀수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/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짝수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부분으로 분리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서로 다른 커널을 통해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특성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학습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E5B58D-87AB-9A0F-548D-A3E757851CD3}"/>
              </a:ext>
            </a:extLst>
          </p:cNvPr>
          <p:cNvGrpSpPr/>
          <p:nvPr/>
        </p:nvGrpSpPr>
        <p:grpSpPr>
          <a:xfrm>
            <a:off x="4513720" y="3358123"/>
            <a:ext cx="3164560" cy="3301757"/>
            <a:chOff x="2845361" y="2782227"/>
            <a:chExt cx="4294700" cy="477086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D758B3-4B3F-58A6-F3D8-2453B4A32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11984"/>
            <a:stretch/>
          </p:blipFill>
          <p:spPr>
            <a:xfrm>
              <a:off x="2845361" y="2782227"/>
              <a:ext cx="4201111" cy="477086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5CDD196-558B-5E4E-05C9-355C736E6262}"/>
                </a:ext>
              </a:extLst>
            </p:cNvPr>
            <p:cNvSpPr/>
            <p:nvPr/>
          </p:nvSpPr>
          <p:spPr>
            <a:xfrm>
              <a:off x="6704059" y="3613351"/>
              <a:ext cx="428261" cy="547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655F639-56E1-F911-65AE-15977FADA579}"/>
                </a:ext>
              </a:extLst>
            </p:cNvPr>
            <p:cNvSpPr/>
            <p:nvPr/>
          </p:nvSpPr>
          <p:spPr>
            <a:xfrm>
              <a:off x="6711800" y="6435291"/>
              <a:ext cx="428261" cy="547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pic>
        <p:nvPicPr>
          <p:cNvPr id="18" name="Object 38">
            <a:extLst>
              <a:ext uri="{FF2B5EF4-FFF2-40B4-BE49-F238E27FC236}">
                <a16:creationId xmlns:a16="http://schemas.microsoft.com/office/drawing/2014/main" id="{8621000A-962D-985F-5B6B-C1F0E0C439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45004" y="1386492"/>
            <a:ext cx="749148" cy="4079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0D7CDF-E51A-536C-2869-8A6155179021}"/>
              </a:ext>
            </a:extLst>
          </p:cNvPr>
          <p:cNvSpPr txBox="1"/>
          <p:nvPr/>
        </p:nvSpPr>
        <p:spPr>
          <a:xfrm>
            <a:off x="4051294" y="1130835"/>
            <a:ext cx="1689780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Encoder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역할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BFC9F38B-5CDB-43B6-8798-786999967F68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12431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32350" y="953183"/>
            <a:ext cx="168978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SCINet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DFF5F60F-15EA-4DBA-D606-E00230840D9A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B4D03-E0AC-C3B9-17D0-8A35BE167EC3}"/>
              </a:ext>
            </a:extLst>
          </p:cNvPr>
          <p:cNvSpPr txBox="1"/>
          <p:nvPr/>
        </p:nvSpPr>
        <p:spPr>
          <a:xfrm>
            <a:off x="1306450" y="1582595"/>
            <a:ext cx="285313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SCI-Net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CE991-13BF-7777-D1B4-6047EF5FFFB7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SCI-Block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출력을 반복적으로 분리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최종적으로 재배열 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FC Layer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통해 예측 시계열 출력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8" name="Object 38">
            <a:extLst>
              <a:ext uri="{FF2B5EF4-FFF2-40B4-BE49-F238E27FC236}">
                <a16:creationId xmlns:a16="http://schemas.microsoft.com/office/drawing/2014/main" id="{8621000A-962D-985F-5B6B-C1F0E0C439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45004" y="1386492"/>
            <a:ext cx="749148" cy="4079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0D7CDF-E51A-536C-2869-8A6155179021}"/>
              </a:ext>
            </a:extLst>
          </p:cNvPr>
          <p:cNvSpPr txBox="1"/>
          <p:nvPr/>
        </p:nvSpPr>
        <p:spPr>
          <a:xfrm>
            <a:off x="4051294" y="1130835"/>
            <a:ext cx="1689780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Encoder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역할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58C928-0ED4-9217-B66F-6DB353F519D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6834" y="3429000"/>
            <a:ext cx="4069732" cy="32635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A0EE5F-B315-4E1A-C86E-52980D8372AE}"/>
              </a:ext>
            </a:extLst>
          </p:cNvPr>
          <p:cNvSpPr/>
          <p:nvPr/>
        </p:nvSpPr>
        <p:spPr>
          <a:xfrm>
            <a:off x="7800876" y="3790442"/>
            <a:ext cx="315565" cy="378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D4C0C6-9EE6-799C-6996-EDE9B65CACDA}"/>
              </a:ext>
            </a:extLst>
          </p:cNvPr>
          <p:cNvSpPr/>
          <p:nvPr/>
        </p:nvSpPr>
        <p:spPr>
          <a:xfrm>
            <a:off x="7785636" y="3707084"/>
            <a:ext cx="315565" cy="166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8DC171-FCEB-7D63-2719-0DEEBA144E98}"/>
              </a:ext>
            </a:extLst>
          </p:cNvPr>
          <p:cNvSpPr/>
          <p:nvPr/>
        </p:nvSpPr>
        <p:spPr>
          <a:xfrm>
            <a:off x="7800876" y="5996489"/>
            <a:ext cx="315565" cy="378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A1CD3A-2129-F85E-3154-5FD0D5BAC4BC}"/>
              </a:ext>
            </a:extLst>
          </p:cNvPr>
          <p:cNvSpPr/>
          <p:nvPr/>
        </p:nvSpPr>
        <p:spPr>
          <a:xfrm>
            <a:off x="7953276" y="6148889"/>
            <a:ext cx="315565" cy="378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2B5F5A-E4FD-F005-B204-EC39EF9532C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3755" y="4248473"/>
            <a:ext cx="1523079" cy="186700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852AE4-FF5D-145C-AECE-F723599D724D}"/>
              </a:ext>
            </a:extLst>
          </p:cNvPr>
          <p:cNvCxnSpPr/>
          <p:nvPr/>
        </p:nvCxnSpPr>
        <p:spPr>
          <a:xfrm>
            <a:off x="7133412" y="5687568"/>
            <a:ext cx="14264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84E9CA-58C2-D757-E0DA-875B052B586E}"/>
              </a:ext>
            </a:extLst>
          </p:cNvPr>
          <p:cNvSpPr txBox="1"/>
          <p:nvPr/>
        </p:nvSpPr>
        <p:spPr>
          <a:xfrm>
            <a:off x="8288556" y="5328042"/>
            <a:ext cx="1640304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Skip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Connection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E373244-CC5C-D173-B26D-23B8D3818BE8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6189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597470EE-E07C-CF08-243F-3785B3969209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32350" y="953183"/>
            <a:ext cx="168978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SCINet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DFF5F60F-15EA-4DBA-D606-E00230840D9A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B4D03-E0AC-C3B9-17D0-8A35BE167EC3}"/>
              </a:ext>
            </a:extLst>
          </p:cNvPr>
          <p:cNvSpPr txBox="1"/>
          <p:nvPr/>
        </p:nvSpPr>
        <p:spPr>
          <a:xfrm>
            <a:off x="1306450" y="1582595"/>
            <a:ext cx="285313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SCI-Net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CE991-13BF-7777-D1B4-6047EF5FFFB7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SCI-Block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출력을 반복적으로 분리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최종적으로 재배열 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FC Layer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통해 예측 시계열 출력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8" name="Object 38">
            <a:extLst>
              <a:ext uri="{FF2B5EF4-FFF2-40B4-BE49-F238E27FC236}">
                <a16:creationId xmlns:a16="http://schemas.microsoft.com/office/drawing/2014/main" id="{8621000A-962D-985F-5B6B-C1F0E0C439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45004" y="1386492"/>
            <a:ext cx="749148" cy="4079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0D7CDF-E51A-536C-2869-8A6155179021}"/>
              </a:ext>
            </a:extLst>
          </p:cNvPr>
          <p:cNvSpPr txBox="1"/>
          <p:nvPr/>
        </p:nvSpPr>
        <p:spPr>
          <a:xfrm>
            <a:off x="4051294" y="1130835"/>
            <a:ext cx="1689780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Encoder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역할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58C928-0ED4-9217-B66F-6DB353F519D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6834" y="3429000"/>
            <a:ext cx="4069732" cy="32635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A0EE5F-B315-4E1A-C86E-52980D8372AE}"/>
              </a:ext>
            </a:extLst>
          </p:cNvPr>
          <p:cNvSpPr/>
          <p:nvPr/>
        </p:nvSpPr>
        <p:spPr>
          <a:xfrm>
            <a:off x="7800876" y="3790442"/>
            <a:ext cx="315565" cy="378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D4C0C6-9EE6-799C-6996-EDE9B65CACDA}"/>
              </a:ext>
            </a:extLst>
          </p:cNvPr>
          <p:cNvSpPr/>
          <p:nvPr/>
        </p:nvSpPr>
        <p:spPr>
          <a:xfrm>
            <a:off x="7785636" y="3707084"/>
            <a:ext cx="315565" cy="166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8DC171-FCEB-7D63-2719-0DEEBA144E98}"/>
              </a:ext>
            </a:extLst>
          </p:cNvPr>
          <p:cNvSpPr/>
          <p:nvPr/>
        </p:nvSpPr>
        <p:spPr>
          <a:xfrm>
            <a:off x="7800876" y="5996489"/>
            <a:ext cx="315565" cy="378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A1CD3A-2129-F85E-3154-5FD0D5BAC4BC}"/>
              </a:ext>
            </a:extLst>
          </p:cNvPr>
          <p:cNvSpPr/>
          <p:nvPr/>
        </p:nvSpPr>
        <p:spPr>
          <a:xfrm>
            <a:off x="7953276" y="6148889"/>
            <a:ext cx="315565" cy="378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A2B5F5A-E4FD-F005-B204-EC39EF9532C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3755" y="4248473"/>
            <a:ext cx="1523079" cy="186700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852AE4-FF5D-145C-AECE-F723599D724D}"/>
              </a:ext>
            </a:extLst>
          </p:cNvPr>
          <p:cNvCxnSpPr/>
          <p:nvPr/>
        </p:nvCxnSpPr>
        <p:spPr>
          <a:xfrm>
            <a:off x="7133412" y="5687568"/>
            <a:ext cx="1426464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84E9CA-58C2-D757-E0DA-875B052B586E}"/>
              </a:ext>
            </a:extLst>
          </p:cNvPr>
          <p:cNvSpPr txBox="1"/>
          <p:nvPr/>
        </p:nvSpPr>
        <p:spPr>
          <a:xfrm>
            <a:off x="8288556" y="5328042"/>
            <a:ext cx="1640304" cy="79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Skip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Connection</a:t>
            </a:r>
          </a:p>
        </p:txBody>
      </p:sp>
      <p:sp>
        <p:nvSpPr>
          <p:cNvPr id="8" name="Google Shape;110;p19">
            <a:extLst>
              <a:ext uri="{FF2B5EF4-FFF2-40B4-BE49-F238E27FC236}">
                <a16:creationId xmlns:a16="http://schemas.microsoft.com/office/drawing/2014/main" id="{30C5C805-484D-FB5B-C01C-310B074DD8FF}"/>
              </a:ext>
            </a:extLst>
          </p:cNvPr>
          <p:cNvSpPr/>
          <p:nvPr/>
        </p:nvSpPr>
        <p:spPr>
          <a:xfrm>
            <a:off x="0" y="-49267"/>
            <a:ext cx="12585315" cy="7330779"/>
          </a:xfrm>
          <a:prstGeom prst="rect">
            <a:avLst/>
          </a:prstGeom>
          <a:solidFill>
            <a:schemeClr val="bg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70924-2BAA-2607-43D3-9839A5DC9237}"/>
              </a:ext>
            </a:extLst>
          </p:cNvPr>
          <p:cNvSpPr txBox="1"/>
          <p:nvPr/>
        </p:nvSpPr>
        <p:spPr>
          <a:xfrm>
            <a:off x="2297575" y="1079429"/>
            <a:ext cx="759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Skip Connection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7F765-A73B-CDA6-4E63-50772E5F9412}"/>
              </a:ext>
            </a:extLst>
          </p:cNvPr>
          <p:cNvSpPr txBox="1"/>
          <p:nvPr/>
        </p:nvSpPr>
        <p:spPr>
          <a:xfrm>
            <a:off x="2298783" y="1967653"/>
            <a:ext cx="7596844" cy="13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ResNet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에서 제시된 아이디어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출력된 특징에 입력 벡터를 더하여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입력 정보 보존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13" name="그룹 1007">
            <a:extLst>
              <a:ext uri="{FF2B5EF4-FFF2-40B4-BE49-F238E27FC236}">
                <a16:creationId xmlns:a16="http://schemas.microsoft.com/office/drawing/2014/main" id="{B710FC3C-E40F-E90C-AD7C-0BABB96C0D60}"/>
              </a:ext>
            </a:extLst>
          </p:cNvPr>
          <p:cNvGrpSpPr/>
          <p:nvPr/>
        </p:nvGrpSpPr>
        <p:grpSpPr>
          <a:xfrm>
            <a:off x="5889133" y="387664"/>
            <a:ext cx="413728" cy="600770"/>
            <a:chOff x="7598223" y="5172736"/>
            <a:chExt cx="1292712" cy="2216187"/>
          </a:xfrm>
        </p:grpSpPr>
        <p:pic>
          <p:nvPicPr>
            <p:cNvPr id="14" name="Object 20">
              <a:extLst>
                <a:ext uri="{FF2B5EF4-FFF2-40B4-BE49-F238E27FC236}">
                  <a16:creationId xmlns:a16="http://schemas.microsoft.com/office/drawing/2014/main" id="{23E3E59E-6615-8FD7-4041-1F05AB89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pic>
        <p:nvPicPr>
          <p:cNvPr id="21" name="Picture 4">
            <a:extLst>
              <a:ext uri="{FF2B5EF4-FFF2-40B4-BE49-F238E27FC236}">
                <a16:creationId xmlns:a16="http://schemas.microsoft.com/office/drawing/2014/main" id="{473355F9-1647-045B-5734-1B5BCE817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848" y="3555938"/>
            <a:ext cx="5085081" cy="27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959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50536E89-C904-E655-2B41-B7C56D257A0A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588F0-70C3-4FCA-D9AF-812310161FC0}"/>
              </a:ext>
            </a:extLst>
          </p:cNvPr>
          <p:cNvSpPr txBox="1"/>
          <p:nvPr/>
        </p:nvSpPr>
        <p:spPr>
          <a:xfrm>
            <a:off x="1353105" y="1582595"/>
            <a:ext cx="364561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Stacked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SCINet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5EDE2-7708-D565-F15E-03C7721AB9F5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SCINet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여러 층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으로 쌓은 형태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Stack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과정에서 반복적으로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Skip Connection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적용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20693" y="950767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SCINet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404C71-D045-1527-0A76-EC503194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6102" y="3396512"/>
            <a:ext cx="8339796" cy="3080087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274D0395-9A89-EB8A-54CA-19FB3A8FF6CB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6060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10" name="제목 1">
            <a:extLst>
              <a:ext uri="{FF2B5EF4-FFF2-40B4-BE49-F238E27FC236}">
                <a16:creationId xmlns:a16="http://schemas.microsoft.com/office/drawing/2014/main" id="{BA7EE99D-0534-099C-AAB1-5F342134CF6A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53876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50536E89-C904-E655-2B41-B7C56D257A0A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588F0-70C3-4FCA-D9AF-812310161FC0}"/>
              </a:ext>
            </a:extLst>
          </p:cNvPr>
          <p:cNvSpPr txBox="1"/>
          <p:nvPr/>
        </p:nvSpPr>
        <p:spPr>
          <a:xfrm>
            <a:off x="1353105" y="1582595"/>
            <a:ext cx="364561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Stacked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SCINet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5EDE2-7708-D565-F15E-03C7721AB9F5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SCINet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여러 층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으로 쌓은 형태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Stack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과정에서 반복적으로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000C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Skip Connection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적용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48A0AE-2683-9F1C-ACAA-E023254329FD}"/>
              </a:ext>
            </a:extLst>
          </p:cNvPr>
          <p:cNvSpPr txBox="1"/>
          <p:nvPr/>
        </p:nvSpPr>
        <p:spPr>
          <a:xfrm>
            <a:off x="1820693" y="950767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SCINet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404C71-D045-1527-0A76-EC503194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6102" y="3396512"/>
            <a:ext cx="8339796" cy="3080087"/>
          </a:xfrm>
          <a:prstGeom prst="rect">
            <a:avLst/>
          </a:prstGeom>
        </p:spPr>
      </p:pic>
      <p:sp>
        <p:nvSpPr>
          <p:cNvPr id="11" name="Google Shape;110;p19">
            <a:extLst>
              <a:ext uri="{FF2B5EF4-FFF2-40B4-BE49-F238E27FC236}">
                <a16:creationId xmlns:a16="http://schemas.microsoft.com/office/drawing/2014/main" id="{DB6D428C-C51B-DC1F-735E-37879CA58552}"/>
              </a:ext>
            </a:extLst>
          </p:cNvPr>
          <p:cNvSpPr/>
          <p:nvPr/>
        </p:nvSpPr>
        <p:spPr>
          <a:xfrm>
            <a:off x="-126765" y="-65805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1AB91-046C-8F7C-F5F2-F13CEBC74018}"/>
              </a:ext>
            </a:extLst>
          </p:cNvPr>
          <p:cNvSpPr txBox="1"/>
          <p:nvPr/>
        </p:nvSpPr>
        <p:spPr>
          <a:xfrm>
            <a:off x="2297575" y="841304"/>
            <a:ext cx="7596844" cy="84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실패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BEDC4-E1C7-CB93-BD95-18BF9B29370F}"/>
              </a:ext>
            </a:extLst>
          </p:cNvPr>
          <p:cNvSpPr txBox="1"/>
          <p:nvPr/>
        </p:nvSpPr>
        <p:spPr>
          <a:xfrm>
            <a:off x="2367471" y="2581245"/>
            <a:ext cx="759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모든 시점에 대해서 비슷한 값으로 예측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4" name="그림 13" descr="클립아트, 만화 영화, 그래픽, 폰트이(가) 표시된 사진&#10;&#10;자동 생성된 설명">
            <a:extLst>
              <a:ext uri="{FF2B5EF4-FFF2-40B4-BE49-F238E27FC236}">
                <a16:creationId xmlns:a16="http://schemas.microsoft.com/office/drawing/2014/main" id="{DD2466EC-B40F-220A-C57F-B5AA97AF7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22" y="4320738"/>
            <a:ext cx="2464756" cy="24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51AEDB-31CB-9E4E-9D9A-607C285F8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47" y="1542016"/>
            <a:ext cx="3491544" cy="2646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879ECF-D876-542B-433D-F10280816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91" y="1542017"/>
            <a:ext cx="3491544" cy="26476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14D4AC-8EFA-7D04-0322-A592295DA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335" y="1551541"/>
            <a:ext cx="3489488" cy="2646087"/>
          </a:xfrm>
          <a:prstGeom prst="rect">
            <a:avLst/>
          </a:prstGeom>
        </p:spPr>
      </p:pic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DDFA5470-DCCE-0E6C-2254-437967ACC4F2}"/>
              </a:ext>
            </a:extLst>
          </p:cNvPr>
          <p:cNvSpPr/>
          <p:nvPr/>
        </p:nvSpPr>
        <p:spPr>
          <a:xfrm>
            <a:off x="172138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4BFB0-472C-CA91-BC72-D89401A591C1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패턴을 분리하여 각각 학습을 시킬 수 있으면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성능이 좋아지지 않을까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5519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시계열 클러스터링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614A912D-8C38-9795-2879-620B3E98F216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382FF-647D-D557-1390-4DECF4A823A3}"/>
              </a:ext>
            </a:extLst>
          </p:cNvPr>
          <p:cNvSpPr txBox="1"/>
          <p:nvPr/>
        </p:nvSpPr>
        <p:spPr>
          <a:xfrm>
            <a:off x="1787611" y="1597064"/>
            <a:ext cx="268991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시계열 클러스터링 </a:t>
            </a:r>
            <a:endParaRPr lang="ko-KR" altLang="en-US" sz="2200" dirty="0">
              <a:solidFill>
                <a:schemeClr val="tx1">
                  <a:lumMod val="50000"/>
                  <a:lumOff val="50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9667C-C953-94AC-C176-189747C00765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시간성을 가진 개체들의 데이터를 묶어주는 방법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일반적인 클러스터링에 시계열성이 추가된 것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2B5888-992F-7C56-5CF7-A315C59B1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574" y="3533045"/>
            <a:ext cx="609685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3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종류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B617A3-65FB-8D74-0D70-AA308034132C}"/>
              </a:ext>
            </a:extLst>
          </p:cNvPr>
          <p:cNvGrpSpPr/>
          <p:nvPr/>
        </p:nvGrpSpPr>
        <p:grpSpPr>
          <a:xfrm>
            <a:off x="915255" y="1925908"/>
            <a:ext cx="10666561" cy="3731851"/>
            <a:chOff x="915255" y="2058642"/>
            <a:chExt cx="10666561" cy="37318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DE87BA-0005-6C21-2162-BDE4ABD6E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019" y="2058642"/>
              <a:ext cx="5353797" cy="365811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16E776-74F6-8ADF-D3C3-0F7AD109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5255" y="2351488"/>
              <a:ext cx="5715798" cy="3439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95501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종류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B617A3-65FB-8D74-0D70-AA308034132C}"/>
              </a:ext>
            </a:extLst>
          </p:cNvPr>
          <p:cNvGrpSpPr/>
          <p:nvPr/>
        </p:nvGrpSpPr>
        <p:grpSpPr>
          <a:xfrm>
            <a:off x="915255" y="1925908"/>
            <a:ext cx="10666561" cy="3731851"/>
            <a:chOff x="915255" y="2058642"/>
            <a:chExt cx="10666561" cy="37318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DE87BA-0005-6C21-2162-BDE4ABD6E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019" y="2058642"/>
              <a:ext cx="5353797" cy="365811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16E776-74F6-8ADF-D3C3-0F7AD109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5255" y="2351488"/>
              <a:ext cx="5715798" cy="3439005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D52B8B-0794-68B6-6C03-B7B2AE64D76B}"/>
              </a:ext>
            </a:extLst>
          </p:cNvPr>
          <p:cNvSpPr/>
          <p:nvPr/>
        </p:nvSpPr>
        <p:spPr>
          <a:xfrm>
            <a:off x="1252852" y="1822439"/>
            <a:ext cx="4886806" cy="40823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F838F-E9DB-6C32-CEE8-7ED3EE0C45FC}"/>
              </a:ext>
            </a:extLst>
          </p:cNvPr>
          <p:cNvSpPr txBox="1"/>
          <p:nvPr/>
        </p:nvSpPr>
        <p:spPr>
          <a:xfrm>
            <a:off x="1715074" y="2703288"/>
            <a:ext cx="3495369" cy="258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시간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속도 또는 길이가 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정확히 일치하지 않는 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두 시간 시퀀스 간의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유사성을 측정하는 방법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49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F8780C8D-9ADD-170A-E87D-EC8EB7DC7A5D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05039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주차 되새김질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1E056-68FE-9873-BAF0-D8AA866297F7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상관관계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- 1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주차 내용 복기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0E0500-A1CF-09E1-9B14-80071AB251C9}"/>
              </a:ext>
            </a:extLst>
          </p:cNvPr>
          <p:cNvSpPr txBox="1"/>
          <p:nvPr/>
        </p:nvSpPr>
        <p:spPr>
          <a:xfrm>
            <a:off x="6096000" y="1999722"/>
            <a:ext cx="4062714" cy="258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부트스트랩에서 각 샘플 별로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상관관계가 유지 될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것이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라는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보장이 없습니다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샘플 마다 상관관계를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구해야 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7F8C7A3-1E52-3E53-C9A8-49F0BA076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37" y="1926000"/>
            <a:ext cx="2514600" cy="3286125"/>
          </a:xfrm>
          <a:prstGeom prst="rect">
            <a:avLst/>
          </a:prstGeom>
        </p:spPr>
      </p:pic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8A268F9D-3486-BDB5-7BAD-885434ABA460}"/>
              </a:ext>
            </a:extLst>
          </p:cNvPr>
          <p:cNvSpPr/>
          <p:nvPr/>
        </p:nvSpPr>
        <p:spPr>
          <a:xfrm>
            <a:off x="5706562" y="1751333"/>
            <a:ext cx="4886806" cy="3058559"/>
          </a:xfrm>
          <a:prstGeom prst="wedgeRoundRectCallout">
            <a:avLst>
              <a:gd name="adj1" fmla="val -64126"/>
              <a:gd name="adj2" fmla="val 30883"/>
              <a:gd name="adj3" fmla="val 16667"/>
            </a:avLst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856A7-A59B-A51F-C9A3-12E852E47DB4}"/>
              </a:ext>
            </a:extLst>
          </p:cNvPr>
          <p:cNvSpPr txBox="1"/>
          <p:nvPr/>
        </p:nvSpPr>
        <p:spPr>
          <a:xfrm>
            <a:off x="5306768" y="4837554"/>
            <a:ext cx="5686394" cy="46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학기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통데마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sample reuse method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강의 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B6BB8C-B917-8E82-C5C3-C25100CCF0F2}"/>
              </a:ext>
            </a:extLst>
          </p:cNvPr>
          <p:cNvSpPr txBox="1"/>
          <p:nvPr/>
        </p:nvSpPr>
        <p:spPr>
          <a:xfrm>
            <a:off x="1524101" y="5303900"/>
            <a:ext cx="284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rPr>
              <a:t>자꾸 소환시켜서 죄송합니다 교수님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rPr>
              <a:t>..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rPr>
              <a:t>ㅎ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1137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종류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B617A3-65FB-8D74-0D70-AA308034132C}"/>
              </a:ext>
            </a:extLst>
          </p:cNvPr>
          <p:cNvGrpSpPr/>
          <p:nvPr/>
        </p:nvGrpSpPr>
        <p:grpSpPr>
          <a:xfrm>
            <a:off x="915255" y="1925908"/>
            <a:ext cx="10666561" cy="3731851"/>
            <a:chOff x="915255" y="2058642"/>
            <a:chExt cx="10666561" cy="37318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DE87BA-0005-6C21-2162-BDE4ABD6E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019" y="2058642"/>
              <a:ext cx="5353797" cy="365811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16E776-74F6-8ADF-D3C3-0F7AD109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5255" y="2351488"/>
              <a:ext cx="5715798" cy="3439005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D52B8B-0794-68B6-6C03-B7B2AE64D76B}"/>
              </a:ext>
            </a:extLst>
          </p:cNvPr>
          <p:cNvSpPr/>
          <p:nvPr/>
        </p:nvSpPr>
        <p:spPr>
          <a:xfrm>
            <a:off x="1252852" y="1822439"/>
            <a:ext cx="4886806" cy="40823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1AF43A-CF81-0DD0-D97E-4DF0E831D3DC}"/>
                  </a:ext>
                </a:extLst>
              </p:cNvPr>
              <p:cNvSpPr txBox="1"/>
              <p:nvPr/>
            </p:nvSpPr>
            <p:spPr>
              <a:xfrm>
                <a:off x="2072143" y="2114864"/>
                <a:ext cx="340202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TW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ko-KR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ad>
                        <m:radPr>
                          <m:degHide m:val="on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ko-KR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ko-KR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𝛱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ko-KR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1AF43A-CF81-0DD0-D97E-4DF0E831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143" y="2114864"/>
                <a:ext cx="3402022" cy="8183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19AD3F76-777C-1E11-21EE-3D313F026D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572" y="3041288"/>
            <a:ext cx="4515161" cy="1319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495A3-88B0-2519-597E-55F0954F978B}"/>
                  </a:ext>
                </a:extLst>
              </p:cNvPr>
              <p:cNvSpPr txBox="1"/>
              <p:nvPr/>
            </p:nvSpPr>
            <p:spPr>
              <a:xfrm>
                <a:off x="2025469" y="4412697"/>
                <a:ext cx="349536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sz="22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ko-KR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A495A3-88B0-2519-597E-55F0954F9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469" y="4412697"/>
                <a:ext cx="3495369" cy="6001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879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종류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B617A3-65FB-8D74-0D70-AA308034132C}"/>
              </a:ext>
            </a:extLst>
          </p:cNvPr>
          <p:cNvGrpSpPr/>
          <p:nvPr/>
        </p:nvGrpSpPr>
        <p:grpSpPr>
          <a:xfrm>
            <a:off x="915255" y="1925908"/>
            <a:ext cx="10666561" cy="3731851"/>
            <a:chOff x="915255" y="2058642"/>
            <a:chExt cx="10666561" cy="373185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DE87BA-0005-6C21-2162-BDE4ABD6E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019" y="2058642"/>
              <a:ext cx="5353797" cy="365811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316E776-74F6-8ADF-D3C3-0F7AD109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5255" y="2351488"/>
              <a:ext cx="5715798" cy="3439005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FB2E75-E61E-6D12-F9E1-CD3A7DE73A69}"/>
              </a:ext>
            </a:extLst>
          </p:cNvPr>
          <p:cNvSpPr/>
          <p:nvPr/>
        </p:nvSpPr>
        <p:spPr>
          <a:xfrm>
            <a:off x="6228019" y="1822439"/>
            <a:ext cx="5353797" cy="42316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D075E-7EF5-C6DC-CAB7-70AE02424648}"/>
              </a:ext>
            </a:extLst>
          </p:cNvPr>
          <p:cNvSpPr txBox="1"/>
          <p:nvPr/>
        </p:nvSpPr>
        <p:spPr>
          <a:xfrm>
            <a:off x="7157232" y="2703288"/>
            <a:ext cx="3495369" cy="20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Euclidean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거리에 기반하여 클러스터를 생성하는 방법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주로 시간의 범위가 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일치할 때 사용</a:t>
            </a:r>
          </a:p>
        </p:txBody>
      </p:sp>
    </p:spTree>
    <p:extLst>
      <p:ext uri="{BB962C8B-B14F-4D97-AF65-F5344CB8AC3E}">
        <p14:creationId xmlns:p14="http://schemas.microsoft.com/office/powerpoint/2010/main" val="3168718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시계열 클러스터링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1BB40CF-A32F-6D19-9695-BDF51B18C984}"/>
              </a:ext>
            </a:extLst>
          </p:cNvPr>
          <p:cNvGrpSpPr/>
          <p:nvPr/>
        </p:nvGrpSpPr>
        <p:grpSpPr>
          <a:xfrm>
            <a:off x="2801749" y="1529787"/>
            <a:ext cx="6588502" cy="3191869"/>
            <a:chOff x="2525376" y="1688620"/>
            <a:chExt cx="7213815" cy="44509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F5CA8A4-10A9-6DF7-EF8C-2DFD5043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5376" y="1688620"/>
              <a:ext cx="7213815" cy="4450923"/>
            </a:xfrm>
            <a:prstGeom prst="rect">
              <a:avLst/>
            </a:prstGeom>
          </p:spPr>
        </p:pic>
        <p:pic>
          <p:nvPicPr>
            <p:cNvPr id="19" name="Picture 10" descr="Christmas snowflake, crystal snowflake, ice flake, snowdrift, snowflake  icon - Download on Iconfinder">
              <a:extLst>
                <a:ext uri="{FF2B5EF4-FFF2-40B4-BE49-F238E27FC236}">
                  <a16:creationId xmlns:a16="http://schemas.microsoft.com/office/drawing/2014/main" id="{415AEC3D-8A53-60D7-9944-26D9556C7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691" y="3290972"/>
              <a:ext cx="464175" cy="46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166E0C6-29AC-54AD-80A3-3EEA7976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9157" y="3125915"/>
              <a:ext cx="781023" cy="78102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83EDE0-C8AC-74C2-C4E1-B2B99A34A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384" y="3125915"/>
              <a:ext cx="781023" cy="781023"/>
            </a:xfrm>
            <a:prstGeom prst="rect">
              <a:avLst/>
            </a:prstGeom>
          </p:spPr>
        </p:pic>
        <p:pic>
          <p:nvPicPr>
            <p:cNvPr id="22" name="Picture 12" descr="단풍잎 PNG, SVG">
              <a:extLst>
                <a:ext uri="{FF2B5EF4-FFF2-40B4-BE49-F238E27FC236}">
                  <a16:creationId xmlns:a16="http://schemas.microsoft.com/office/drawing/2014/main" id="{99B88771-E546-D137-CA57-2CD2E86AC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753" y="3278828"/>
              <a:ext cx="486569" cy="46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단풍잎 PNG, SVG">
              <a:extLst>
                <a:ext uri="{FF2B5EF4-FFF2-40B4-BE49-F238E27FC236}">
                  <a16:creationId xmlns:a16="http://schemas.microsoft.com/office/drawing/2014/main" id="{3F9D3476-E9FB-43C8-EFEF-9E45C04BD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2720" y="3284900"/>
              <a:ext cx="486569" cy="46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E252C52-238E-A8EE-9020-E5E08EFEF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337" y="3209345"/>
              <a:ext cx="620870" cy="620870"/>
            </a:xfrm>
            <a:prstGeom prst="rect">
              <a:avLst/>
            </a:prstGeom>
          </p:spPr>
        </p:pic>
      </p:grpSp>
      <p:sp>
        <p:nvSpPr>
          <p:cNvPr id="26" name="사각형: 둥근 모서리 12">
            <a:extLst>
              <a:ext uri="{FF2B5EF4-FFF2-40B4-BE49-F238E27FC236}">
                <a16:creationId xmlns:a16="http://schemas.microsoft.com/office/drawing/2014/main" id="{4D43F499-CDD9-41C5-0B2B-BACE0AE042CB}"/>
              </a:ext>
            </a:extLst>
          </p:cNvPr>
          <p:cNvSpPr/>
          <p:nvPr/>
        </p:nvSpPr>
        <p:spPr>
          <a:xfrm>
            <a:off x="172138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F68E3-593D-7637-F289-E4888C87F2B0}"/>
              </a:ext>
            </a:extLst>
          </p:cNvPr>
          <p:cNvSpPr txBox="1"/>
          <p:nvPr/>
        </p:nvSpPr>
        <p:spPr>
          <a:xfrm>
            <a:off x="2297578" y="5258528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주차 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별로 발전량이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 시간대에 차이가 있었음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533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</a:t>
            </a:r>
          </a:p>
        </p:txBody>
      </p:sp>
      <p:sp>
        <p:nvSpPr>
          <p:cNvPr id="26" name="사각형: 둥근 모서리 12">
            <a:extLst>
              <a:ext uri="{FF2B5EF4-FFF2-40B4-BE49-F238E27FC236}">
                <a16:creationId xmlns:a16="http://schemas.microsoft.com/office/drawing/2014/main" id="{4D43F499-CDD9-41C5-0B2B-BACE0AE042CB}"/>
              </a:ext>
            </a:extLst>
          </p:cNvPr>
          <p:cNvSpPr/>
          <p:nvPr/>
        </p:nvSpPr>
        <p:spPr>
          <a:xfrm>
            <a:off x="1721386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9F68E3-593D-7637-F289-E4888C87F2B0}"/>
              </a:ext>
            </a:extLst>
          </p:cNvPr>
          <p:cNvSpPr txBox="1"/>
          <p:nvPr/>
        </p:nvSpPr>
        <p:spPr>
          <a:xfrm>
            <a:off x="2297578" y="506402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별로 발전이 시작되고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종료되는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시점에 차이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DTW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와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Euclidean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모두 고려해보기로 결정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51F2D-D12E-4B07-1BF3-6EC04A8E642E}"/>
              </a:ext>
            </a:extLst>
          </p:cNvPr>
          <p:cNvGrpSpPr/>
          <p:nvPr/>
        </p:nvGrpSpPr>
        <p:grpSpPr>
          <a:xfrm>
            <a:off x="1958788" y="1559455"/>
            <a:ext cx="8087805" cy="3253716"/>
            <a:chOff x="808103" y="1678284"/>
            <a:chExt cx="10358804" cy="43945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1B0C1E3-D663-2529-BBD3-E6C8C45DC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179" y="1719483"/>
              <a:ext cx="3482642" cy="42142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5D92E35-87CA-A650-794A-51C548DF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2140" y="1774540"/>
              <a:ext cx="3368332" cy="419898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03EAB11-E75F-ACD9-23BB-5B0580E52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0472" y="1774540"/>
              <a:ext cx="3406435" cy="421422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C8FA09-1469-DF66-7CD7-5703BBF99D67}"/>
                </a:ext>
              </a:extLst>
            </p:cNvPr>
            <p:cNvSpPr/>
            <p:nvPr/>
          </p:nvSpPr>
          <p:spPr>
            <a:xfrm>
              <a:off x="808103" y="1678284"/>
              <a:ext cx="177602" cy="4394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1859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</a:t>
            </a: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평가 지표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DB3783-33BF-537E-3F11-56D8A9ACFC6C}"/>
              </a:ext>
            </a:extLst>
          </p:cNvPr>
          <p:cNvSpPr/>
          <p:nvPr/>
        </p:nvSpPr>
        <p:spPr>
          <a:xfrm>
            <a:off x="1418253" y="1657392"/>
            <a:ext cx="9601200" cy="4469363"/>
          </a:xfrm>
          <a:prstGeom prst="rect">
            <a:avLst/>
          </a:prstGeom>
          <a:solidFill>
            <a:schemeClr val="bg1"/>
          </a:solidFill>
          <a:effectLst>
            <a:outerShdw blurRad="406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E42F9E-A145-5A9B-783B-BA3E9C804521}"/>
              </a:ext>
            </a:extLst>
          </p:cNvPr>
          <p:cNvSpPr txBox="1"/>
          <p:nvPr/>
        </p:nvSpPr>
        <p:spPr>
          <a:xfrm>
            <a:off x="1190285" y="2575413"/>
            <a:ext cx="10057135" cy="2962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Sil : Silhouette index 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Rousseeuw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(1987); to be maximized)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 : Dunn index 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Arbelaitz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et al. (2013); to be maximized)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COP : COP index 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Arbelaitz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et al. (2013); to be minimized)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DB : Davies-Bouldin index 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Arbelaitz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et al. (2013); to be minimized)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Dbstar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: Modified Davies-Bouldin index (DB*) (Kim et al.(2005); to be minimized)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CH :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Calinski-Harabasz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index 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Arbelaitz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et al. (2013); to be maximized)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SF : Score Function 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Saitta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et al. (2007); to be maximized; see notes)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200FB-8799-21AE-A7D8-D2E91A07948B}"/>
              </a:ext>
            </a:extLst>
          </p:cNvPr>
          <p:cNvSpPr txBox="1"/>
          <p:nvPr/>
        </p:nvSpPr>
        <p:spPr>
          <a:xfrm>
            <a:off x="2420431" y="1863400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tsclust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in R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5081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평가 지표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DTW)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C69DE6-9B1F-1ABA-1BC5-330E15E6FC97}"/>
              </a:ext>
            </a:extLst>
          </p:cNvPr>
          <p:cNvGrpSpPr/>
          <p:nvPr/>
        </p:nvGrpSpPr>
        <p:grpSpPr>
          <a:xfrm>
            <a:off x="808103" y="1657392"/>
            <a:ext cx="10624016" cy="4416741"/>
            <a:chOff x="1067199" y="1673183"/>
            <a:chExt cx="10624016" cy="44167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DC478C-F34E-E53A-84B1-12C3D509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535" y="1673183"/>
              <a:ext cx="3505281" cy="207290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20023C-0204-32C7-546D-0AF9E20A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1580" y="1717427"/>
              <a:ext cx="3505281" cy="210317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E00414-F3AD-A29B-32CF-1652AE95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85359" y="1731335"/>
              <a:ext cx="3538091" cy="210317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84A7AA1-AF8E-FC5E-0075-82D0A6F7C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7199" y="3893570"/>
              <a:ext cx="3447569" cy="219635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E49483-44B6-C3AB-1E65-B516D42B9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6337" y="3937816"/>
              <a:ext cx="3547453" cy="21031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864CDFC-C04B-F7DA-57A6-63DFBFBA0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00097" y="3864841"/>
              <a:ext cx="3591118" cy="2196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125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평가 지표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DTW)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C69DE6-9B1F-1ABA-1BC5-330E15E6FC97}"/>
              </a:ext>
            </a:extLst>
          </p:cNvPr>
          <p:cNvGrpSpPr/>
          <p:nvPr/>
        </p:nvGrpSpPr>
        <p:grpSpPr>
          <a:xfrm>
            <a:off x="808103" y="1657392"/>
            <a:ext cx="10624016" cy="4416741"/>
            <a:chOff x="1067199" y="1673183"/>
            <a:chExt cx="10624016" cy="44167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DC478C-F34E-E53A-84B1-12C3D509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535" y="1673183"/>
              <a:ext cx="3505281" cy="207290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20023C-0204-32C7-546D-0AF9E20A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1580" y="1717427"/>
              <a:ext cx="3505281" cy="210317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E00414-F3AD-A29B-32CF-1652AE95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85359" y="1731335"/>
              <a:ext cx="3538091" cy="210317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84A7AA1-AF8E-FC5E-0075-82D0A6F7C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7199" y="3893570"/>
              <a:ext cx="3447569" cy="219635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E49483-44B6-C3AB-1E65-B516D42B9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6337" y="3937816"/>
              <a:ext cx="3547453" cy="21031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864CDFC-C04B-F7DA-57A6-63DFBFBA0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00097" y="3864841"/>
              <a:ext cx="3591118" cy="2196354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74B080-F94E-CF5D-24D3-9AF1B84385F2}"/>
              </a:ext>
            </a:extLst>
          </p:cNvPr>
          <p:cNvSpPr/>
          <p:nvPr/>
        </p:nvSpPr>
        <p:spPr>
          <a:xfrm>
            <a:off x="-27417" y="1584000"/>
            <a:ext cx="12350046" cy="54263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4A29D7-13BF-A9E9-25C7-BE56D86B706C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AA1E5-8FD7-C898-BC1A-2246778BBA5C}"/>
              </a:ext>
            </a:extLst>
          </p:cNvPr>
          <p:cNvSpPr txBox="1"/>
          <p:nvPr/>
        </p:nvSpPr>
        <p:spPr>
          <a:xfrm>
            <a:off x="1953245" y="2011685"/>
            <a:ext cx="829634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지표 별로 최적 클러스터 개수가 모두 달라서 판단하기가 매우 모호하였음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3014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평가 지표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DTW)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C69DE6-9B1F-1ABA-1BC5-330E15E6FC97}"/>
              </a:ext>
            </a:extLst>
          </p:cNvPr>
          <p:cNvGrpSpPr/>
          <p:nvPr/>
        </p:nvGrpSpPr>
        <p:grpSpPr>
          <a:xfrm>
            <a:off x="808103" y="1657392"/>
            <a:ext cx="10624016" cy="4416741"/>
            <a:chOff x="1067199" y="1673183"/>
            <a:chExt cx="10624016" cy="44167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DC478C-F34E-E53A-84B1-12C3D509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535" y="1673183"/>
              <a:ext cx="3505281" cy="207290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20023C-0204-32C7-546D-0AF9E20A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1580" y="1717427"/>
              <a:ext cx="3505281" cy="210317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E00414-F3AD-A29B-32CF-1652AE95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85359" y="1731335"/>
              <a:ext cx="3538091" cy="210317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84A7AA1-AF8E-FC5E-0075-82D0A6F7C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7199" y="3893570"/>
              <a:ext cx="3447569" cy="219635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E49483-44B6-C3AB-1E65-B516D42B9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6337" y="3937816"/>
              <a:ext cx="3547453" cy="21031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864CDFC-C04B-F7DA-57A6-63DFBFBA0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00097" y="3864841"/>
              <a:ext cx="3591118" cy="2196354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74B080-F94E-CF5D-24D3-9AF1B84385F2}"/>
              </a:ext>
            </a:extLst>
          </p:cNvPr>
          <p:cNvSpPr/>
          <p:nvPr/>
        </p:nvSpPr>
        <p:spPr>
          <a:xfrm>
            <a:off x="-27417" y="1584000"/>
            <a:ext cx="12350046" cy="54263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4A29D7-13BF-A9E9-25C7-BE56D86B706C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AA1E5-8FD7-C898-BC1A-2246778BBA5C}"/>
              </a:ext>
            </a:extLst>
          </p:cNvPr>
          <p:cNvSpPr txBox="1"/>
          <p:nvPr/>
        </p:nvSpPr>
        <p:spPr>
          <a:xfrm>
            <a:off x="1953243" y="2011685"/>
            <a:ext cx="8296348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지표 별로 최적 클러스터 개수가 모두 달라서 판단하기가 매우 모호하였음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또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일반적으로 클러스터 개수를 늘릴 경우 시각적으로 확인 할 때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군집화가 더 잘 되는 것으로 보였지만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그럴 경우 표본 수가 너무 부족함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3021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평가 지표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DTW)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C69DE6-9B1F-1ABA-1BC5-330E15E6FC97}"/>
              </a:ext>
            </a:extLst>
          </p:cNvPr>
          <p:cNvGrpSpPr/>
          <p:nvPr/>
        </p:nvGrpSpPr>
        <p:grpSpPr>
          <a:xfrm>
            <a:off x="808103" y="1657392"/>
            <a:ext cx="10624016" cy="4416741"/>
            <a:chOff x="1067199" y="1673183"/>
            <a:chExt cx="10624016" cy="44167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DC478C-F34E-E53A-84B1-12C3D509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9535" y="1673183"/>
              <a:ext cx="3505281" cy="207290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20023C-0204-32C7-546D-0AF9E20A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1580" y="1717427"/>
              <a:ext cx="3505281" cy="210317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E00414-F3AD-A29B-32CF-1652AE95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85359" y="1731335"/>
              <a:ext cx="3538091" cy="210317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84A7AA1-AF8E-FC5E-0075-82D0A6F7C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7199" y="3893570"/>
              <a:ext cx="3447569" cy="219635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E49483-44B6-C3AB-1E65-B516D42B9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6337" y="3937816"/>
              <a:ext cx="3547453" cy="21031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864CDFC-C04B-F7DA-57A6-63DFBFBA0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00097" y="3864841"/>
              <a:ext cx="3591118" cy="2196354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74B080-F94E-CF5D-24D3-9AF1B84385F2}"/>
              </a:ext>
            </a:extLst>
          </p:cNvPr>
          <p:cNvSpPr/>
          <p:nvPr/>
        </p:nvSpPr>
        <p:spPr>
          <a:xfrm>
            <a:off x="-27417" y="1584000"/>
            <a:ext cx="12350046" cy="54263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4A29D7-13BF-A9E9-25C7-BE56D86B706C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AAA1E5-8FD7-C898-BC1A-2246778BBA5C}"/>
              </a:ext>
            </a:extLst>
          </p:cNvPr>
          <p:cNvSpPr txBox="1"/>
          <p:nvPr/>
        </p:nvSpPr>
        <p:spPr>
          <a:xfrm>
            <a:off x="1953247" y="2011685"/>
            <a:ext cx="8296348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지표 별로 최적 클러스터 개수가 모두 달라서 판단하기가 매우 모호하였음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또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일반적으로 클러스터 개수를 늘릴 경우 시각적으로 확인 할 때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군집화가 더 잘 되는 것으로 보였지만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그럴 경우 표본 수가 너무 부족함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8A503FE3-F31E-898D-509C-11622F3990A2}"/>
              </a:ext>
            </a:extLst>
          </p:cNvPr>
          <p:cNvSpPr/>
          <p:nvPr/>
        </p:nvSpPr>
        <p:spPr>
          <a:xfrm>
            <a:off x="1721381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849E58-F0E7-C58D-D887-97619EFBEB02}"/>
              </a:ext>
            </a:extLst>
          </p:cNvPr>
          <p:cNvSpPr txBox="1"/>
          <p:nvPr/>
        </p:nvSpPr>
        <p:spPr>
          <a:xfrm>
            <a:off x="2297578" y="5034998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시각화 결과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와 일반적으로 많이 참고하는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실루엣 계수와 던 지수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를 바탕으로 클러스터 개수를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7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로 설정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90408E-EF66-9426-E5F0-7CA2061E45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9851" y="4010769"/>
            <a:ext cx="432297" cy="4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552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결과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DTW)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C246586-2215-1090-6CD1-D7BB4BAF1CC9}"/>
              </a:ext>
            </a:extLst>
          </p:cNvPr>
          <p:cNvGrpSpPr/>
          <p:nvPr/>
        </p:nvGrpSpPr>
        <p:grpSpPr>
          <a:xfrm>
            <a:off x="1085437" y="1680437"/>
            <a:ext cx="4730970" cy="4382354"/>
            <a:chOff x="929601" y="1522463"/>
            <a:chExt cx="6249272" cy="53126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272992-4E10-9A50-A70E-D94914765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601" y="1522463"/>
              <a:ext cx="3162741" cy="256258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131FC4-07C8-8F8C-E3D0-9D940DF97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2554" y="1541516"/>
              <a:ext cx="3077004" cy="254353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1FFE88-A9E9-EF3A-1FE2-97F88C23F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2342" y="4091578"/>
              <a:ext cx="3086531" cy="274358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CFC69D-DEA5-199E-17AD-DF2BF9721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5762" y="4094466"/>
              <a:ext cx="3124636" cy="2705478"/>
            </a:xfrm>
            <a:prstGeom prst="rect">
              <a:avLst/>
            </a:prstGeom>
          </p:spPr>
        </p:pic>
      </p:grpSp>
      <p:sp>
        <p:nvSpPr>
          <p:cNvPr id="29" name="사각형: 둥근 모서리 12">
            <a:extLst>
              <a:ext uri="{FF2B5EF4-FFF2-40B4-BE49-F238E27FC236}">
                <a16:creationId xmlns:a16="http://schemas.microsoft.com/office/drawing/2014/main" id="{DB04FD05-DFD3-0D16-41BE-8AFC5943F7FF}"/>
              </a:ext>
            </a:extLst>
          </p:cNvPr>
          <p:cNvSpPr/>
          <p:nvPr/>
        </p:nvSpPr>
        <p:spPr>
          <a:xfrm>
            <a:off x="6270250" y="2127613"/>
            <a:ext cx="5560947" cy="3370804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16AA0B-4B84-B17A-F876-31E3E7E385C2}"/>
              </a:ext>
            </a:extLst>
          </p:cNvPr>
          <p:cNvSpPr txBox="1"/>
          <p:nvPr/>
        </p:nvSpPr>
        <p:spPr>
          <a:xfrm>
            <a:off x="6229156" y="2229211"/>
            <a:ext cx="5643135" cy="309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2,5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처럼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표본 자체가 너무 적은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클러스터 발생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또한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6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일 경우 패턴이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분리된 클러스터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라고 보기도 어려움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 개수를 줄이든 늘리든 </a:t>
            </a:r>
            <a:r>
              <a:rPr lang="ko-KR" altLang="en-US" sz="2200" dirty="0" err="1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고장남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54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F8780C8D-9ADD-170A-E87D-EC8EB7DC7A5D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05039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주차 되새김질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1E056-68FE-9873-BAF0-D8AA866297F7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상관관계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- 1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주차 내용 복기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0E0500-A1CF-09E1-9B14-80071AB251C9}"/>
              </a:ext>
            </a:extLst>
          </p:cNvPr>
          <p:cNvSpPr txBox="1"/>
          <p:nvPr/>
        </p:nvSpPr>
        <p:spPr>
          <a:xfrm>
            <a:off x="6096000" y="1999722"/>
            <a:ext cx="4062714" cy="258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부트스트랩에서 각 샘플 별로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상관관계가 유지 될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것이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라는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보장이 없습니다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샘플 마다 상관관계를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구해야 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7F8C7A3-1E52-3E53-C9A8-49F0BA076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37" y="1926000"/>
            <a:ext cx="2514600" cy="3286125"/>
          </a:xfrm>
          <a:prstGeom prst="rect">
            <a:avLst/>
          </a:prstGeom>
        </p:spPr>
      </p:pic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8A268F9D-3486-BDB5-7BAD-885434ABA460}"/>
              </a:ext>
            </a:extLst>
          </p:cNvPr>
          <p:cNvSpPr/>
          <p:nvPr/>
        </p:nvSpPr>
        <p:spPr>
          <a:xfrm>
            <a:off x="5706562" y="1751333"/>
            <a:ext cx="4886806" cy="3058559"/>
          </a:xfrm>
          <a:prstGeom prst="wedgeRoundRectCallout">
            <a:avLst>
              <a:gd name="adj1" fmla="val -64126"/>
              <a:gd name="adj2" fmla="val 30883"/>
              <a:gd name="adj3" fmla="val 16667"/>
            </a:avLst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856A7-A59B-A51F-C9A3-12E852E47DB4}"/>
              </a:ext>
            </a:extLst>
          </p:cNvPr>
          <p:cNvSpPr txBox="1"/>
          <p:nvPr/>
        </p:nvSpPr>
        <p:spPr>
          <a:xfrm>
            <a:off x="5306768" y="4837554"/>
            <a:ext cx="5686394" cy="46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학기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통데마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sample reuse method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강의 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B6BB8C-B917-8E82-C5C3-C25100CCF0F2}"/>
              </a:ext>
            </a:extLst>
          </p:cNvPr>
          <p:cNvSpPr txBox="1"/>
          <p:nvPr/>
        </p:nvSpPr>
        <p:spPr>
          <a:xfrm>
            <a:off x="1524101" y="5303900"/>
            <a:ext cx="284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rPr>
              <a:t>자꾸 소환시켜서 죄송합니다 교수님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rPr>
              <a:t>..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rPr>
              <a:t>ㅎ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AC67EF-3B4E-2390-A894-5376035BA97E}"/>
              </a:ext>
            </a:extLst>
          </p:cNvPr>
          <p:cNvSpPr/>
          <p:nvPr/>
        </p:nvSpPr>
        <p:spPr>
          <a:xfrm>
            <a:off x="487923" y="1506861"/>
            <a:ext cx="10809011" cy="3926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5" name="Object 20">
            <a:extLst>
              <a:ext uri="{FF2B5EF4-FFF2-40B4-BE49-F238E27FC236}">
                <a16:creationId xmlns:a16="http://schemas.microsoft.com/office/drawing/2014/main" id="{C0CEBCA5-1002-1BB1-3027-5E5373B19A8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92429" y="2318385"/>
            <a:ext cx="413728" cy="600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028B01-9648-D452-9C45-DF2C95D9C7B4}"/>
              </a:ext>
            </a:extLst>
          </p:cNvPr>
          <p:cNvSpPr txBox="1"/>
          <p:nvPr/>
        </p:nvSpPr>
        <p:spPr>
          <a:xfrm>
            <a:off x="2299814" y="2939720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10-11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월 가을 데이터의 상관계수를 다시 구해보자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pic>
        <p:nvPicPr>
          <p:cNvPr id="7" name="그림 6" descr="만화 영화, 클립아트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9D4B7022-196A-C7CB-B441-B94C3F8A9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51" y="3628245"/>
            <a:ext cx="1333569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572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결과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DTW)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C246586-2215-1090-6CD1-D7BB4BAF1CC9}"/>
              </a:ext>
            </a:extLst>
          </p:cNvPr>
          <p:cNvGrpSpPr/>
          <p:nvPr/>
        </p:nvGrpSpPr>
        <p:grpSpPr>
          <a:xfrm>
            <a:off x="1085437" y="1680437"/>
            <a:ext cx="4730970" cy="4382354"/>
            <a:chOff x="929601" y="1522463"/>
            <a:chExt cx="6249272" cy="53126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272992-4E10-9A50-A70E-D94914765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601" y="1522463"/>
              <a:ext cx="3162741" cy="256258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131FC4-07C8-8F8C-E3D0-9D940DF97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2554" y="1541516"/>
              <a:ext cx="3077004" cy="254353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1FFE88-A9E9-EF3A-1FE2-97F88C23F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2342" y="4091578"/>
              <a:ext cx="3086531" cy="274358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CFC69D-DEA5-199E-17AD-DF2BF9721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5762" y="4094466"/>
              <a:ext cx="3124636" cy="2705478"/>
            </a:xfrm>
            <a:prstGeom prst="rect">
              <a:avLst/>
            </a:prstGeom>
          </p:spPr>
        </p:pic>
      </p:grpSp>
      <p:sp>
        <p:nvSpPr>
          <p:cNvPr id="29" name="사각형: 둥근 모서리 12">
            <a:extLst>
              <a:ext uri="{FF2B5EF4-FFF2-40B4-BE49-F238E27FC236}">
                <a16:creationId xmlns:a16="http://schemas.microsoft.com/office/drawing/2014/main" id="{DB04FD05-DFD3-0D16-41BE-8AFC5943F7FF}"/>
              </a:ext>
            </a:extLst>
          </p:cNvPr>
          <p:cNvSpPr/>
          <p:nvPr/>
        </p:nvSpPr>
        <p:spPr>
          <a:xfrm>
            <a:off x="6270250" y="2127613"/>
            <a:ext cx="5560947" cy="3370804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16AA0B-4B84-B17A-F876-31E3E7E385C2}"/>
              </a:ext>
            </a:extLst>
          </p:cNvPr>
          <p:cNvSpPr txBox="1"/>
          <p:nvPr/>
        </p:nvSpPr>
        <p:spPr>
          <a:xfrm>
            <a:off x="6229156" y="2229211"/>
            <a:ext cx="5643135" cy="309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2,5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처럼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표본 자체가 너무 적은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 발생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또한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6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일 경우 패턴이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비슷한 클러스터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라고 보기도 어려움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 개수를 줄이든 늘리든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고장남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Google Shape;110;p19">
            <a:extLst>
              <a:ext uri="{FF2B5EF4-FFF2-40B4-BE49-F238E27FC236}">
                <a16:creationId xmlns:a16="http://schemas.microsoft.com/office/drawing/2014/main" id="{4E03CECF-09A3-ABDF-660B-5232FB16A1D5}"/>
              </a:ext>
            </a:extLst>
          </p:cNvPr>
          <p:cNvSpPr/>
          <p:nvPr/>
        </p:nvSpPr>
        <p:spPr>
          <a:xfrm>
            <a:off x="-196659" y="-236390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그룹 1007">
            <a:extLst>
              <a:ext uri="{FF2B5EF4-FFF2-40B4-BE49-F238E27FC236}">
                <a16:creationId xmlns:a16="http://schemas.microsoft.com/office/drawing/2014/main" id="{E1B511FA-C1AF-E2FA-13AA-58DE49D891F9}"/>
              </a:ext>
            </a:extLst>
          </p:cNvPr>
          <p:cNvGrpSpPr/>
          <p:nvPr/>
        </p:nvGrpSpPr>
        <p:grpSpPr>
          <a:xfrm>
            <a:off x="5892160" y="398984"/>
            <a:ext cx="413728" cy="600770"/>
            <a:chOff x="7598223" y="5172736"/>
            <a:chExt cx="1292712" cy="2216187"/>
          </a:xfrm>
        </p:grpSpPr>
        <p:pic>
          <p:nvPicPr>
            <p:cNvPr id="9" name="Object 20">
              <a:extLst>
                <a:ext uri="{FF2B5EF4-FFF2-40B4-BE49-F238E27FC236}">
                  <a16:creationId xmlns:a16="http://schemas.microsoft.com/office/drawing/2014/main" id="{24669B9F-AAAB-8CE4-1161-B392812AF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CE5C51F-3907-83AC-71A0-0561F60F9926}"/>
              </a:ext>
            </a:extLst>
          </p:cNvPr>
          <p:cNvSpPr txBox="1"/>
          <p:nvPr/>
        </p:nvSpPr>
        <p:spPr>
          <a:xfrm>
            <a:off x="1832350" y="1377612"/>
            <a:ext cx="8515568" cy="59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패턴이 너무 다양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해서 군집화가 제대로 이루어지지 않은 것으로 보임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9683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결과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DTW)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C246586-2215-1090-6CD1-D7BB4BAF1CC9}"/>
              </a:ext>
            </a:extLst>
          </p:cNvPr>
          <p:cNvGrpSpPr/>
          <p:nvPr/>
        </p:nvGrpSpPr>
        <p:grpSpPr>
          <a:xfrm>
            <a:off x="1085437" y="1680437"/>
            <a:ext cx="4730970" cy="4382354"/>
            <a:chOff x="929601" y="1522463"/>
            <a:chExt cx="6249272" cy="53126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272992-4E10-9A50-A70E-D94914765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601" y="1522463"/>
              <a:ext cx="3162741" cy="256258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131FC4-07C8-8F8C-E3D0-9D940DF97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2554" y="1541516"/>
              <a:ext cx="3077004" cy="254353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1FFE88-A9E9-EF3A-1FE2-97F88C23F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2342" y="4091578"/>
              <a:ext cx="3086531" cy="274358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CFC69D-DEA5-199E-17AD-DF2BF9721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5762" y="4094466"/>
              <a:ext cx="3124636" cy="2705478"/>
            </a:xfrm>
            <a:prstGeom prst="rect">
              <a:avLst/>
            </a:prstGeom>
          </p:spPr>
        </p:pic>
      </p:grpSp>
      <p:sp>
        <p:nvSpPr>
          <p:cNvPr id="29" name="사각형: 둥근 모서리 12">
            <a:extLst>
              <a:ext uri="{FF2B5EF4-FFF2-40B4-BE49-F238E27FC236}">
                <a16:creationId xmlns:a16="http://schemas.microsoft.com/office/drawing/2014/main" id="{DB04FD05-DFD3-0D16-41BE-8AFC5943F7FF}"/>
              </a:ext>
            </a:extLst>
          </p:cNvPr>
          <p:cNvSpPr/>
          <p:nvPr/>
        </p:nvSpPr>
        <p:spPr>
          <a:xfrm>
            <a:off x="6270250" y="2127613"/>
            <a:ext cx="5560947" cy="3370804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16AA0B-4B84-B17A-F876-31E3E7E385C2}"/>
              </a:ext>
            </a:extLst>
          </p:cNvPr>
          <p:cNvSpPr txBox="1"/>
          <p:nvPr/>
        </p:nvSpPr>
        <p:spPr>
          <a:xfrm>
            <a:off x="6229156" y="2229211"/>
            <a:ext cx="5643135" cy="309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2,5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처럼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표본 자체가 너무 적은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 발생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또한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6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일 경우 패턴이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비슷한 클러스터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라고 보기도 어려움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 개수를 줄이든 늘리든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고장남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Google Shape;110;p19">
            <a:extLst>
              <a:ext uri="{FF2B5EF4-FFF2-40B4-BE49-F238E27FC236}">
                <a16:creationId xmlns:a16="http://schemas.microsoft.com/office/drawing/2014/main" id="{4E03CECF-09A3-ABDF-660B-5232FB16A1D5}"/>
              </a:ext>
            </a:extLst>
          </p:cNvPr>
          <p:cNvSpPr/>
          <p:nvPr/>
        </p:nvSpPr>
        <p:spPr>
          <a:xfrm>
            <a:off x="-196659" y="-236390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그룹 1007">
            <a:extLst>
              <a:ext uri="{FF2B5EF4-FFF2-40B4-BE49-F238E27FC236}">
                <a16:creationId xmlns:a16="http://schemas.microsoft.com/office/drawing/2014/main" id="{E1B511FA-C1AF-E2FA-13AA-58DE49D891F9}"/>
              </a:ext>
            </a:extLst>
          </p:cNvPr>
          <p:cNvGrpSpPr/>
          <p:nvPr/>
        </p:nvGrpSpPr>
        <p:grpSpPr>
          <a:xfrm>
            <a:off x="5892160" y="398984"/>
            <a:ext cx="413728" cy="600770"/>
            <a:chOff x="7598223" y="5172736"/>
            <a:chExt cx="1292712" cy="2216187"/>
          </a:xfrm>
        </p:grpSpPr>
        <p:pic>
          <p:nvPicPr>
            <p:cNvPr id="9" name="Object 20">
              <a:extLst>
                <a:ext uri="{FF2B5EF4-FFF2-40B4-BE49-F238E27FC236}">
                  <a16:creationId xmlns:a16="http://schemas.microsoft.com/office/drawing/2014/main" id="{24669B9F-AAAB-8CE4-1161-B392812AF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CE5C51F-3907-83AC-71A0-0561F60F9926}"/>
              </a:ext>
            </a:extLst>
          </p:cNvPr>
          <p:cNvSpPr txBox="1"/>
          <p:nvPr/>
        </p:nvSpPr>
        <p:spPr>
          <a:xfrm>
            <a:off x="1832350" y="1377612"/>
            <a:ext cx="8515568" cy="59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패턴이 너무 다양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해서 군집화가 제대로 이루어지지 않은 것으로 보임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42CFE944-6254-8B42-0545-50AFBE8388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25000"/>
          </a:blip>
          <a:stretch>
            <a:fillRect/>
          </a:stretch>
        </p:blipFill>
        <p:spPr>
          <a:xfrm rot="10800000" flipV="1">
            <a:off x="5962845" y="2071817"/>
            <a:ext cx="280171" cy="718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DB1B3D-2567-EC96-37B1-474EE1B60DA6}"/>
              </a:ext>
            </a:extLst>
          </p:cNvPr>
          <p:cNvSpPr txBox="1"/>
          <p:nvPr/>
        </p:nvSpPr>
        <p:spPr>
          <a:xfrm>
            <a:off x="1832350" y="2940255"/>
            <a:ext cx="8515568" cy="114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1.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계절 별 발전량 </a:t>
            </a:r>
            <a:r>
              <a:rPr lang="ko-KR" altLang="en-US" sz="2400" dirty="0">
                <a:solidFill>
                  <a:srgbClr val="FFC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패턴에 차이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가 있음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2. </a:t>
            </a:r>
            <a:r>
              <a:rPr lang="ko-KR" altLang="en-US" sz="2400" dirty="0">
                <a:solidFill>
                  <a:srgbClr val="FFC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정오 부분의 예측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이 가장 중요함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71490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결과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DTW)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C246586-2215-1090-6CD1-D7BB4BAF1CC9}"/>
              </a:ext>
            </a:extLst>
          </p:cNvPr>
          <p:cNvGrpSpPr/>
          <p:nvPr/>
        </p:nvGrpSpPr>
        <p:grpSpPr>
          <a:xfrm>
            <a:off x="1085437" y="1680437"/>
            <a:ext cx="4730970" cy="4382354"/>
            <a:chOff x="929601" y="1522463"/>
            <a:chExt cx="6249272" cy="53126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272992-4E10-9A50-A70E-D94914765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601" y="1522463"/>
              <a:ext cx="3162741" cy="256258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131FC4-07C8-8F8C-E3D0-9D940DF97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2554" y="1541516"/>
              <a:ext cx="3077004" cy="254353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1FFE88-A9E9-EF3A-1FE2-97F88C23F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2342" y="4091578"/>
              <a:ext cx="3086531" cy="274358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CFC69D-DEA5-199E-17AD-DF2BF9721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5762" y="4094466"/>
              <a:ext cx="3124636" cy="2705478"/>
            </a:xfrm>
            <a:prstGeom prst="rect">
              <a:avLst/>
            </a:prstGeom>
          </p:spPr>
        </p:pic>
      </p:grpSp>
      <p:sp>
        <p:nvSpPr>
          <p:cNvPr id="29" name="사각형: 둥근 모서리 12">
            <a:extLst>
              <a:ext uri="{FF2B5EF4-FFF2-40B4-BE49-F238E27FC236}">
                <a16:creationId xmlns:a16="http://schemas.microsoft.com/office/drawing/2014/main" id="{DB04FD05-DFD3-0D16-41BE-8AFC5943F7FF}"/>
              </a:ext>
            </a:extLst>
          </p:cNvPr>
          <p:cNvSpPr/>
          <p:nvPr/>
        </p:nvSpPr>
        <p:spPr>
          <a:xfrm>
            <a:off x="6270250" y="2127613"/>
            <a:ext cx="5560947" cy="3370804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16AA0B-4B84-B17A-F876-31E3E7E385C2}"/>
              </a:ext>
            </a:extLst>
          </p:cNvPr>
          <p:cNvSpPr txBox="1"/>
          <p:nvPr/>
        </p:nvSpPr>
        <p:spPr>
          <a:xfrm>
            <a:off x="6229156" y="2229211"/>
            <a:ext cx="5643135" cy="309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2,5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처럼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표본 자체가 너무 적은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 발생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또한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6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일 경우 패턴이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비슷한 클러스터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라고 보기도 어려움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 개수를 줄이든 늘리든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고장남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Google Shape;110;p19">
            <a:extLst>
              <a:ext uri="{FF2B5EF4-FFF2-40B4-BE49-F238E27FC236}">
                <a16:creationId xmlns:a16="http://schemas.microsoft.com/office/drawing/2014/main" id="{4E03CECF-09A3-ABDF-660B-5232FB16A1D5}"/>
              </a:ext>
            </a:extLst>
          </p:cNvPr>
          <p:cNvSpPr/>
          <p:nvPr/>
        </p:nvSpPr>
        <p:spPr>
          <a:xfrm>
            <a:off x="-196659" y="-236390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그룹 1007">
            <a:extLst>
              <a:ext uri="{FF2B5EF4-FFF2-40B4-BE49-F238E27FC236}">
                <a16:creationId xmlns:a16="http://schemas.microsoft.com/office/drawing/2014/main" id="{E1B511FA-C1AF-E2FA-13AA-58DE49D891F9}"/>
              </a:ext>
            </a:extLst>
          </p:cNvPr>
          <p:cNvGrpSpPr/>
          <p:nvPr/>
        </p:nvGrpSpPr>
        <p:grpSpPr>
          <a:xfrm>
            <a:off x="5892160" y="398984"/>
            <a:ext cx="413728" cy="600770"/>
            <a:chOff x="7598223" y="5172736"/>
            <a:chExt cx="1292712" cy="2216187"/>
          </a:xfrm>
        </p:grpSpPr>
        <p:pic>
          <p:nvPicPr>
            <p:cNvPr id="9" name="Object 20">
              <a:extLst>
                <a:ext uri="{FF2B5EF4-FFF2-40B4-BE49-F238E27FC236}">
                  <a16:creationId xmlns:a16="http://schemas.microsoft.com/office/drawing/2014/main" id="{24669B9F-AAAB-8CE4-1161-B392812AF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CE5C51F-3907-83AC-71A0-0561F60F9926}"/>
              </a:ext>
            </a:extLst>
          </p:cNvPr>
          <p:cNvSpPr txBox="1"/>
          <p:nvPr/>
        </p:nvSpPr>
        <p:spPr>
          <a:xfrm>
            <a:off x="1832350" y="1377612"/>
            <a:ext cx="8515568" cy="59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패턴이 너무 다양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해서 군집화가 제대로 이루어지지 않은 것으로 보임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42CFE944-6254-8B42-0545-50AFBE8388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25000"/>
          </a:blip>
          <a:stretch>
            <a:fillRect/>
          </a:stretch>
        </p:blipFill>
        <p:spPr>
          <a:xfrm rot="10800000" flipV="1">
            <a:off x="5962845" y="2071817"/>
            <a:ext cx="280171" cy="7182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DB1B3D-2567-EC96-37B1-474EE1B60DA6}"/>
              </a:ext>
            </a:extLst>
          </p:cNvPr>
          <p:cNvSpPr txBox="1"/>
          <p:nvPr/>
        </p:nvSpPr>
        <p:spPr>
          <a:xfrm>
            <a:off x="1832350" y="2940255"/>
            <a:ext cx="8515568" cy="114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별 발전량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패턴에 차이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 있음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정오 부분의 예측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가장 중요함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1E397661-A25E-A6FF-0B60-820DF2182C21}"/>
              </a:ext>
            </a:extLst>
          </p:cNvPr>
          <p:cNvSpPr/>
          <p:nvPr/>
        </p:nvSpPr>
        <p:spPr>
          <a:xfrm>
            <a:off x="1721111" y="4653669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215F6-0014-D0DD-8395-94DFA13C586E}"/>
              </a:ext>
            </a:extLst>
          </p:cNvPr>
          <p:cNvSpPr txBox="1"/>
          <p:nvPr/>
        </p:nvSpPr>
        <p:spPr>
          <a:xfrm>
            <a:off x="1844392" y="4984005"/>
            <a:ext cx="8515568" cy="59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9-11</a:t>
            </a:r>
            <a:r>
              <a:rPr lang="ko-KR" altLang="en-US" sz="2400" dirty="0">
                <a:solidFill>
                  <a:srgbClr val="FFC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월</a:t>
            </a:r>
            <a:r>
              <a:rPr lang="en-US" altLang="ko-KR" sz="2400" dirty="0">
                <a:solidFill>
                  <a:srgbClr val="FFC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/ 11</a:t>
            </a:r>
            <a:r>
              <a:rPr lang="ko-KR" altLang="en-US" sz="2400" dirty="0">
                <a:solidFill>
                  <a:srgbClr val="FFC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</a:t>
            </a:r>
            <a:r>
              <a:rPr lang="en-US" altLang="ko-KR" sz="2400" dirty="0">
                <a:solidFill>
                  <a:srgbClr val="FFC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-15</a:t>
            </a:r>
            <a:r>
              <a:rPr lang="ko-KR" altLang="en-US" sz="2400" dirty="0">
                <a:solidFill>
                  <a:srgbClr val="FFC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 데이터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만 고려해보자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98373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평가 지표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고려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euclidean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744C4C5-7A73-1EED-D4DC-2E3124094421}"/>
              </a:ext>
            </a:extLst>
          </p:cNvPr>
          <p:cNvGrpSpPr/>
          <p:nvPr/>
        </p:nvGrpSpPr>
        <p:grpSpPr>
          <a:xfrm>
            <a:off x="902689" y="1767974"/>
            <a:ext cx="10429591" cy="4290967"/>
            <a:chOff x="902689" y="1767974"/>
            <a:chExt cx="10429591" cy="42909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421BBF0-7BD6-DA3E-31F4-545B2B3AF809}"/>
                </a:ext>
              </a:extLst>
            </p:cNvPr>
            <p:cNvGrpSpPr/>
            <p:nvPr/>
          </p:nvGrpSpPr>
          <p:grpSpPr>
            <a:xfrm>
              <a:off x="928880" y="1767974"/>
              <a:ext cx="10403400" cy="2153496"/>
              <a:chOff x="1107068" y="1673183"/>
              <a:chExt cx="11028655" cy="2176484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D05EBB22-E929-49B9-CB85-9E8622EFF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068" y="1673183"/>
                <a:ext cx="3594421" cy="214907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AD603D98-5C2B-F64C-3823-7A7C0B7F5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1489" y="1686888"/>
                <a:ext cx="3698407" cy="214907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333530F-ECC8-481B-DCA1-8F95FFDDE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9896" y="1700592"/>
                <a:ext cx="3735827" cy="2149075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41F76BD-2AAF-92D9-5DB7-9C202C27F904}"/>
                </a:ext>
              </a:extLst>
            </p:cNvPr>
            <p:cNvGrpSpPr/>
            <p:nvPr/>
          </p:nvGrpSpPr>
          <p:grpSpPr>
            <a:xfrm>
              <a:off x="902689" y="3925691"/>
              <a:ext cx="10380925" cy="2133250"/>
              <a:chOff x="553907" y="3794135"/>
              <a:chExt cx="11004829" cy="2156022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A08103B-2980-E475-F38F-397D3E752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07" y="3833875"/>
                <a:ext cx="3622186" cy="2089099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1F77041C-9E34-3B94-A37C-FA5F8DD35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6093" y="3794135"/>
                <a:ext cx="3698408" cy="2156022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6F538AD-B7BE-771A-2B68-B0CED00B6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26090" y="3820171"/>
                <a:ext cx="3632646" cy="20991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79639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평가 지표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고려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euclidean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744C4C5-7A73-1EED-D4DC-2E3124094421}"/>
              </a:ext>
            </a:extLst>
          </p:cNvPr>
          <p:cNvGrpSpPr/>
          <p:nvPr/>
        </p:nvGrpSpPr>
        <p:grpSpPr>
          <a:xfrm>
            <a:off x="902689" y="1767974"/>
            <a:ext cx="10429591" cy="4290967"/>
            <a:chOff x="902689" y="1767974"/>
            <a:chExt cx="10429591" cy="42909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421BBF0-7BD6-DA3E-31F4-545B2B3AF809}"/>
                </a:ext>
              </a:extLst>
            </p:cNvPr>
            <p:cNvGrpSpPr/>
            <p:nvPr/>
          </p:nvGrpSpPr>
          <p:grpSpPr>
            <a:xfrm>
              <a:off x="928880" y="1767974"/>
              <a:ext cx="10403400" cy="2153496"/>
              <a:chOff x="1107068" y="1673183"/>
              <a:chExt cx="11028655" cy="2176484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D05EBB22-E929-49B9-CB85-9E8622EFF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068" y="1673183"/>
                <a:ext cx="3594421" cy="214907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AD603D98-5C2B-F64C-3823-7A7C0B7F5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1489" y="1686888"/>
                <a:ext cx="3698407" cy="214907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333530F-ECC8-481B-DCA1-8F95FFDDE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9896" y="1700592"/>
                <a:ext cx="3735827" cy="2149075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41F76BD-2AAF-92D9-5DB7-9C202C27F904}"/>
                </a:ext>
              </a:extLst>
            </p:cNvPr>
            <p:cNvGrpSpPr/>
            <p:nvPr/>
          </p:nvGrpSpPr>
          <p:grpSpPr>
            <a:xfrm>
              <a:off x="902689" y="3925691"/>
              <a:ext cx="10380925" cy="2133250"/>
              <a:chOff x="553907" y="3794135"/>
              <a:chExt cx="11004829" cy="2156022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A08103B-2980-E475-F38F-397D3E752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07" y="3833875"/>
                <a:ext cx="3622186" cy="2089099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1F77041C-9E34-3B94-A37C-FA5F8DD35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6093" y="3794135"/>
                <a:ext cx="3698408" cy="2156022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6F538AD-B7BE-771A-2B68-B0CED00B6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26090" y="3820171"/>
                <a:ext cx="3632646" cy="2099104"/>
              </a:xfrm>
              <a:prstGeom prst="rect">
                <a:avLst/>
              </a:prstGeom>
            </p:spPr>
          </p:pic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44C643-62F0-C6FC-906F-5BED014C82E5}"/>
              </a:ext>
            </a:extLst>
          </p:cNvPr>
          <p:cNvSpPr/>
          <p:nvPr/>
        </p:nvSpPr>
        <p:spPr>
          <a:xfrm>
            <a:off x="-27417" y="1584000"/>
            <a:ext cx="12350046" cy="54263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8EC70-5D74-0342-769F-3E4444FCB8F4}"/>
              </a:ext>
            </a:extLst>
          </p:cNvPr>
          <p:cNvSpPr/>
          <p:nvPr/>
        </p:nvSpPr>
        <p:spPr>
          <a:xfrm>
            <a:off x="8682151" y="-410500"/>
            <a:ext cx="3640478" cy="199030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45F2F0-4B7F-1503-C04E-5916F4759A1D}"/>
              </a:ext>
            </a:extLst>
          </p:cNvPr>
          <p:cNvSpPr txBox="1"/>
          <p:nvPr/>
        </p:nvSpPr>
        <p:spPr>
          <a:xfrm>
            <a:off x="1959254" y="2012739"/>
            <a:ext cx="8296348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대부분의 지표에서 최적 클러스터 개수는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지만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시각화 결과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분리가 전혀 되지 않았음</a:t>
            </a:r>
            <a:endParaRPr lang="en-US" altLang="ko-KR" sz="2200" dirty="0">
              <a:solidFill>
                <a:srgbClr val="C00000"/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F1D749-C262-6E7A-07D6-5150BB93D9E7}"/>
              </a:ext>
            </a:extLst>
          </p:cNvPr>
          <p:cNvSpPr/>
          <p:nvPr/>
        </p:nvSpPr>
        <p:spPr>
          <a:xfrm>
            <a:off x="6631053" y="-407521"/>
            <a:ext cx="2051098" cy="8634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0103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평가 지표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고려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euclidean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744C4C5-7A73-1EED-D4DC-2E3124094421}"/>
              </a:ext>
            </a:extLst>
          </p:cNvPr>
          <p:cNvGrpSpPr/>
          <p:nvPr/>
        </p:nvGrpSpPr>
        <p:grpSpPr>
          <a:xfrm>
            <a:off x="902689" y="1767974"/>
            <a:ext cx="10429591" cy="4290967"/>
            <a:chOff x="902689" y="1767974"/>
            <a:chExt cx="10429591" cy="42909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421BBF0-7BD6-DA3E-31F4-545B2B3AF809}"/>
                </a:ext>
              </a:extLst>
            </p:cNvPr>
            <p:cNvGrpSpPr/>
            <p:nvPr/>
          </p:nvGrpSpPr>
          <p:grpSpPr>
            <a:xfrm>
              <a:off x="928880" y="1767974"/>
              <a:ext cx="10403400" cy="2153496"/>
              <a:chOff x="1107068" y="1673183"/>
              <a:chExt cx="11028655" cy="2176484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D05EBB22-E929-49B9-CB85-9E8622EFF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068" y="1673183"/>
                <a:ext cx="3594421" cy="214907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AD603D98-5C2B-F64C-3823-7A7C0B7F5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1489" y="1686888"/>
                <a:ext cx="3698407" cy="214907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333530F-ECC8-481B-DCA1-8F95FFDDE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9896" y="1700592"/>
                <a:ext cx="3735827" cy="2149075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41F76BD-2AAF-92D9-5DB7-9C202C27F904}"/>
                </a:ext>
              </a:extLst>
            </p:cNvPr>
            <p:cNvGrpSpPr/>
            <p:nvPr/>
          </p:nvGrpSpPr>
          <p:grpSpPr>
            <a:xfrm>
              <a:off x="902689" y="3925691"/>
              <a:ext cx="10380925" cy="2133250"/>
              <a:chOff x="553907" y="3794135"/>
              <a:chExt cx="11004829" cy="2156022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A08103B-2980-E475-F38F-397D3E752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07" y="3833875"/>
                <a:ext cx="3622186" cy="2089099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1F77041C-9E34-3B94-A37C-FA5F8DD35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6093" y="3794135"/>
                <a:ext cx="3698408" cy="2156022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6F538AD-B7BE-771A-2B68-B0CED00B6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26090" y="3820171"/>
                <a:ext cx="3632646" cy="2099104"/>
              </a:xfrm>
              <a:prstGeom prst="rect">
                <a:avLst/>
              </a:prstGeom>
            </p:spPr>
          </p:pic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44C643-62F0-C6FC-906F-5BED014C82E5}"/>
              </a:ext>
            </a:extLst>
          </p:cNvPr>
          <p:cNvSpPr/>
          <p:nvPr/>
        </p:nvSpPr>
        <p:spPr>
          <a:xfrm>
            <a:off x="-27417" y="1584000"/>
            <a:ext cx="12350046" cy="54263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8EC70-5D74-0342-769F-3E4444FCB8F4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CF4ED-DEB7-4560-3001-C9E59AD3F6BD}"/>
              </a:ext>
            </a:extLst>
          </p:cNvPr>
          <p:cNvSpPr txBox="1"/>
          <p:nvPr/>
        </p:nvSpPr>
        <p:spPr>
          <a:xfrm>
            <a:off x="1959254" y="2012739"/>
            <a:ext cx="8296348" cy="20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대부분의 지표에서 최적 클러스터 개수는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지만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시각화 결과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분리가 전혀 되지 않았음</a:t>
            </a:r>
            <a:endParaRPr lang="en-US" altLang="ko-KR" sz="2200" dirty="0">
              <a:solidFill>
                <a:srgbClr val="C00000"/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마찬가지로 클러스터 개수를 늘릴 수록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시각적으로는 잘 분리되는 경향이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5004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평가 지표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고려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euclidean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744C4C5-7A73-1EED-D4DC-2E3124094421}"/>
              </a:ext>
            </a:extLst>
          </p:cNvPr>
          <p:cNvGrpSpPr/>
          <p:nvPr/>
        </p:nvGrpSpPr>
        <p:grpSpPr>
          <a:xfrm>
            <a:off x="902689" y="1767974"/>
            <a:ext cx="10429591" cy="4290967"/>
            <a:chOff x="902689" y="1767974"/>
            <a:chExt cx="10429591" cy="429096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421BBF0-7BD6-DA3E-31F4-545B2B3AF809}"/>
                </a:ext>
              </a:extLst>
            </p:cNvPr>
            <p:cNvGrpSpPr/>
            <p:nvPr/>
          </p:nvGrpSpPr>
          <p:grpSpPr>
            <a:xfrm>
              <a:off x="928880" y="1767974"/>
              <a:ext cx="10403400" cy="2153496"/>
              <a:chOff x="1107068" y="1673183"/>
              <a:chExt cx="11028655" cy="2176484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D05EBB22-E929-49B9-CB85-9E8622EFF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068" y="1673183"/>
                <a:ext cx="3594421" cy="214907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AD603D98-5C2B-F64C-3823-7A7C0B7F5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1489" y="1686888"/>
                <a:ext cx="3698407" cy="214907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333530F-ECC8-481B-DCA1-8F95FFDDE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9896" y="1700592"/>
                <a:ext cx="3735827" cy="2149075"/>
              </a:xfrm>
              <a:prstGeom prst="rect">
                <a:avLst/>
              </a:prstGeom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41F76BD-2AAF-92D9-5DB7-9C202C27F904}"/>
                </a:ext>
              </a:extLst>
            </p:cNvPr>
            <p:cNvGrpSpPr/>
            <p:nvPr/>
          </p:nvGrpSpPr>
          <p:grpSpPr>
            <a:xfrm>
              <a:off x="902689" y="3925691"/>
              <a:ext cx="10380925" cy="2133250"/>
              <a:chOff x="553907" y="3794135"/>
              <a:chExt cx="11004829" cy="2156022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A08103B-2980-E475-F38F-397D3E752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3907" y="3833875"/>
                <a:ext cx="3622186" cy="2089099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1F77041C-9E34-3B94-A37C-FA5F8DD35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6093" y="3794135"/>
                <a:ext cx="3698408" cy="2156022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6F538AD-B7BE-771A-2B68-B0CED00B6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26090" y="3820171"/>
                <a:ext cx="3632646" cy="2099104"/>
              </a:xfrm>
              <a:prstGeom prst="rect">
                <a:avLst/>
              </a:prstGeom>
            </p:spPr>
          </p:pic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44C643-62F0-C6FC-906F-5BED014C82E5}"/>
              </a:ext>
            </a:extLst>
          </p:cNvPr>
          <p:cNvSpPr/>
          <p:nvPr/>
        </p:nvSpPr>
        <p:spPr>
          <a:xfrm>
            <a:off x="-27417" y="1584000"/>
            <a:ext cx="12350046" cy="54263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88EC70-5D74-0342-769F-3E4444FCB8F4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0B952E-F5AE-D426-D09B-245F551CEB3C}"/>
              </a:ext>
            </a:extLst>
          </p:cNvPr>
          <p:cNvSpPr txBox="1"/>
          <p:nvPr/>
        </p:nvSpPr>
        <p:spPr>
          <a:xfrm>
            <a:off x="1959254" y="2012739"/>
            <a:ext cx="8296348" cy="20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대부분의 지표에서 최적 클러스터 개수는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지만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시각화 결과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분리가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전혀 되지 않았음</a:t>
            </a:r>
            <a:endParaRPr lang="en-US" altLang="ko-KR" sz="2200" dirty="0">
              <a:solidFill>
                <a:srgbClr val="C00000"/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마찬가지로 클러스터 개수를 늘릴 수록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시각적으로는 잘 분리되는 경향이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E4AA5292-A1AE-0CD1-38D5-2FF1AACB0CF4}"/>
              </a:ext>
            </a:extLst>
          </p:cNvPr>
          <p:cNvSpPr/>
          <p:nvPr/>
        </p:nvSpPr>
        <p:spPr>
          <a:xfrm>
            <a:off x="171517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8631-6372-87C5-D8F4-F5EFF9AAAE2D}"/>
              </a:ext>
            </a:extLst>
          </p:cNvPr>
          <p:cNvSpPr txBox="1"/>
          <p:nvPr/>
        </p:nvSpPr>
        <p:spPr>
          <a:xfrm>
            <a:off x="2295029" y="5049512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시각화 결과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와 클러스터 별 표본 개수를 고려하여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클러스터 개수를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5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로 설정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285B68-A31F-C7F9-3868-09BEF6C26A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83013" y="4275899"/>
            <a:ext cx="432297" cy="4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9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</a:t>
            </a: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결과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고려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euclidean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12F986-044A-5A62-579C-6A32D7B11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03" y="1598356"/>
            <a:ext cx="10552685" cy="3081599"/>
          </a:xfrm>
          <a:prstGeom prst="rect">
            <a:avLst/>
          </a:prstGeom>
        </p:spPr>
      </p:pic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6E0609BE-48C2-B224-0771-93DEAC45498C}"/>
              </a:ext>
            </a:extLst>
          </p:cNvPr>
          <p:cNvSpPr/>
          <p:nvPr/>
        </p:nvSpPr>
        <p:spPr>
          <a:xfrm>
            <a:off x="1721383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4248B-3BF4-D590-0DDA-B85FB5C9843A}"/>
              </a:ext>
            </a:extLst>
          </p:cNvPr>
          <p:cNvSpPr txBox="1"/>
          <p:nvPr/>
        </p:nvSpPr>
        <p:spPr>
          <a:xfrm>
            <a:off x="2297578" y="503386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마찬가지로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패턴이 너무 다양함</a:t>
            </a:r>
            <a:endParaRPr lang="en-US" altLang="ko-KR" sz="2200" dirty="0">
              <a:solidFill>
                <a:srgbClr val="C00000"/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어느 정도 군집화가 이루어진 것 같아 보이지만 사실 그렇지 않음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734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</a:t>
            </a: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결과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고려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euclidean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12F986-044A-5A62-579C-6A32D7B11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03" y="1598356"/>
            <a:ext cx="10552685" cy="3081599"/>
          </a:xfrm>
          <a:prstGeom prst="rect">
            <a:avLst/>
          </a:prstGeom>
        </p:spPr>
      </p:pic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6E0609BE-48C2-B224-0771-93DEAC45498C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4248B-3BF4-D590-0DDA-B85FB5C9843A}"/>
              </a:ext>
            </a:extLst>
          </p:cNvPr>
          <p:cNvSpPr txBox="1"/>
          <p:nvPr/>
        </p:nvSpPr>
        <p:spPr>
          <a:xfrm>
            <a:off x="2297578" y="503386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마찬가지로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패턴이 너무 다양함</a:t>
            </a:r>
            <a:endParaRPr lang="en-US" altLang="ko-KR" sz="2200" dirty="0">
              <a:solidFill>
                <a:srgbClr val="C00000"/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어느 정도 군집화가 이루어진 것 같아 보이지만 사실 그렇지 않음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3B19FB-A8DA-7FCB-5DF2-51451D13E520}"/>
              </a:ext>
            </a:extLst>
          </p:cNvPr>
          <p:cNvSpPr/>
          <p:nvPr/>
        </p:nvSpPr>
        <p:spPr>
          <a:xfrm>
            <a:off x="-27417" y="1584000"/>
            <a:ext cx="12350046" cy="54263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E15895-D39D-E55F-5F24-6131D51A0CF8}"/>
              </a:ext>
            </a:extLst>
          </p:cNvPr>
          <p:cNvSpPr/>
          <p:nvPr/>
        </p:nvSpPr>
        <p:spPr>
          <a:xfrm>
            <a:off x="8126963" y="-410500"/>
            <a:ext cx="4195666" cy="19903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D647222A-E1ED-9282-6975-38993F0321C4}"/>
              </a:ext>
            </a:extLst>
          </p:cNvPr>
          <p:cNvSpPr/>
          <p:nvPr/>
        </p:nvSpPr>
        <p:spPr>
          <a:xfrm>
            <a:off x="1723463" y="2943489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254D7-A57D-2105-AFD1-F07F5DD24E0E}"/>
              </a:ext>
            </a:extLst>
          </p:cNvPr>
          <p:cNvSpPr txBox="1"/>
          <p:nvPr/>
        </p:nvSpPr>
        <p:spPr>
          <a:xfrm>
            <a:off x="2297575" y="3061001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군집화 결과는 좋지 않지만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모델링은 시도 해보기로 결정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A1DA1-E84D-D23C-63AA-F7CDD08059D7}"/>
              </a:ext>
            </a:extLst>
          </p:cNvPr>
          <p:cNvSpPr txBox="1"/>
          <p:nvPr/>
        </p:nvSpPr>
        <p:spPr>
          <a:xfrm>
            <a:off x="7813838" y="4256318"/>
            <a:ext cx="2776440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trike="sngStrike" dirty="0">
                <a:solidFill>
                  <a:schemeClr val="bg1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해 놓은 게</a:t>
            </a:r>
            <a:r>
              <a:rPr kumimoji="0" lang="ko-KR" altLang="en-US" sz="1400" b="0" i="0" u="none" strike="sng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아까워서 하기로 했습니다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CAD474-EAB1-2DE9-2E7B-D4B3AE7CEC4F}"/>
              </a:ext>
            </a:extLst>
          </p:cNvPr>
          <p:cNvSpPr/>
          <p:nvPr/>
        </p:nvSpPr>
        <p:spPr>
          <a:xfrm>
            <a:off x="7064212" y="-406984"/>
            <a:ext cx="1062751" cy="8287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2737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결과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고려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euclidean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8AC4A8-8EFC-5C6A-B5DF-B9D548B4403D}"/>
              </a:ext>
            </a:extLst>
          </p:cNvPr>
          <p:cNvGrpSpPr/>
          <p:nvPr/>
        </p:nvGrpSpPr>
        <p:grpSpPr>
          <a:xfrm>
            <a:off x="808103" y="1685693"/>
            <a:ext cx="6269102" cy="4517389"/>
            <a:chOff x="808103" y="1649479"/>
            <a:chExt cx="6269102" cy="45173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6882AF-BE62-8C5B-1DC5-CD57DA2B12A7}"/>
                </a:ext>
              </a:extLst>
            </p:cNvPr>
            <p:cNvSpPr/>
            <p:nvPr/>
          </p:nvSpPr>
          <p:spPr>
            <a:xfrm>
              <a:off x="808103" y="1649479"/>
              <a:ext cx="6182632" cy="42315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sx="102000" sy="102000" algn="tl" rotWithShape="0">
                <a:prstClr val="black">
                  <a:alpha val="31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C29522-AF73-F4EA-31BD-5C4BEA347A92}"/>
                </a:ext>
              </a:extLst>
            </p:cNvPr>
            <p:cNvSpPr txBox="1"/>
            <p:nvPr/>
          </p:nvSpPr>
          <p:spPr>
            <a:xfrm>
              <a:off x="1031715" y="5951424"/>
              <a:ext cx="604549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Haozhe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,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Z.,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Dan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,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N.,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 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Zhengyuan, Z. (2019). </a:t>
              </a:r>
              <a:r>
                <a:rPr kumimoji="0" lang="en-US" altLang="ko-KR" sz="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Regression-Enhanced Random Forests,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 4. doi:10.48550/arXiv.1904.10416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3290CD-9F07-2171-F14D-1CFF05B22DDC}"/>
                    </a:ext>
                  </a:extLst>
                </p:cNvPr>
                <p:cNvSpPr txBox="1"/>
                <p:nvPr/>
              </p:nvSpPr>
              <p:spPr>
                <a:xfrm>
                  <a:off x="1150776" y="1649666"/>
                  <a:ext cx="5679232" cy="32516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Regression-Enhanced Random Forest Algorithm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Step</a:t>
                  </a: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1 : Extend the p-dimensional predictor X to a (</a:t>
                  </a:r>
                  <a:r>
                    <a:rPr kumimoji="0" lang="en-US" altLang="ko-KR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p+q</a:t>
                  </a: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)-dimensional predictor X* by adding higher-order, interaction or other known parametric functions of X</a:t>
                  </a: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Step 2 : Run Lasso of Y on X* with a pre-specified penalty </a:t>
                  </a:r>
                  <a:r>
                    <a:rPr kumimoji="0" lang="en-US" altLang="ko-KR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parmeter</a:t>
                  </a: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altLang="ko-KR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𝜆</m:t>
                      </m:r>
                    </m:oMath>
                  </a14:m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. 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ko-KR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1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sub>
                      </m:sSub>
                    </m:oMath>
                  </a14:m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be the estimated coefficient, and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e>
                        <m:sup>
                          <m:r>
                            <a:rPr kumimoji="0" lang="en-US" altLang="ko-K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sup>
                      </m:sSup>
                    </m:oMath>
                  </a14:m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= Y – X*</a:t>
                  </a: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나눔손글씨 중학생"/>
                      <a:ea typeface="나눔손글씨 중학생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ko-KR" sz="1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12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prstClr val="black">
                                      <a:lumMod val="75000"/>
                                      <a:lumOff val="25000"/>
                                    </a:prst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sub>
                      </m:sSub>
                    </m:oMath>
                  </a14:m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be the residual from Lasso. Create a new training dataset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p>
                          <m:r>
                            <a:rPr kumimoji="0" lang="en-US" altLang="ko-K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sup>
                      </m:sSup>
                    </m:oMath>
                  </a14:m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= {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e>
                        <m:sup>
                          <m:r>
                            <a:rPr kumimoji="0" lang="en-US" altLang="ko-K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sup>
                      </m:sSup>
                    </m:oMath>
                  </a14:m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=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sz="1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US" altLang="ko-K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ko-K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e>
                        <m:sub>
                          <m:r>
                            <a:rPr kumimoji="0" lang="en-US" altLang="ko-K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ko-KR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sup>
                      </m:sSubSup>
                    </m:oMath>
                  </a14:m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):</a:t>
                  </a:r>
                  <a:r>
                    <a:rPr kumimoji="0" lang="en-US" altLang="ko-KR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i</a:t>
                  </a: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=1,…,N}.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Step  3 : Build a random forest...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53290CD-9F07-2171-F14D-1CFF05B22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776" y="1649666"/>
                  <a:ext cx="5679232" cy="3251659"/>
                </a:xfrm>
                <a:prstGeom prst="rect">
                  <a:avLst/>
                </a:prstGeom>
                <a:blipFill>
                  <a:blip r:embed="rId4"/>
                  <a:stretch>
                    <a:fillRect l="-644" r="-322" b="-5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48144A5-0998-6758-F679-8E973954C910}"/>
                </a:ext>
              </a:extLst>
            </p:cNvPr>
            <p:cNvCxnSpPr>
              <a:cxnSpLocks/>
            </p:cNvCxnSpPr>
            <p:nvPr/>
          </p:nvCxnSpPr>
          <p:spPr>
            <a:xfrm>
              <a:off x="3945646" y="5079418"/>
              <a:ext cx="0" cy="55417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1B40737C-8F51-8723-BDA4-6F658F676201}"/>
              </a:ext>
            </a:extLst>
          </p:cNvPr>
          <p:cNvSpPr/>
          <p:nvPr/>
        </p:nvSpPr>
        <p:spPr>
          <a:xfrm>
            <a:off x="7319484" y="1350406"/>
            <a:ext cx="4414076" cy="4816462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A096B-EF55-A607-ADEB-EDBA3899C6D7}"/>
              </a:ext>
            </a:extLst>
          </p:cNvPr>
          <p:cNvSpPr txBox="1"/>
          <p:nvPr/>
        </p:nvSpPr>
        <p:spPr>
          <a:xfrm>
            <a:off x="7319484" y="2542922"/>
            <a:ext cx="4414076" cy="2358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주차에서 종속변수와 독립변수 간의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선형관계를 해소해주기 위해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상관계수가 높은 변수에 한해</a:t>
            </a:r>
            <a:r>
              <a:rPr lang="ko-KR" altLang="en-US" sz="20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서</a:t>
            </a:r>
            <a:endParaRPr lang="en-US" altLang="ko-KR" sz="2000" dirty="0">
              <a:solidFill>
                <a:srgbClr val="C00000"/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Linear Regression, MLP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등으로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처리를 시도하였음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09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F8780C8D-9ADD-170A-E87D-EC8EB7DC7A5D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305039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1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주차 되새김질</a:t>
            </a:r>
          </a:p>
        </p:txBody>
      </p:sp>
      <p:pic>
        <p:nvPicPr>
          <p:cNvPr id="5" name="그림 4" descr="패턴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61D3AB83-9EF8-A39D-E636-4150F892C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4" y="1627422"/>
            <a:ext cx="10623191" cy="4659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D61ED-8B3B-A33C-3286-E448B4B5E4F2}"/>
              </a:ext>
            </a:extLst>
          </p:cNvPr>
          <p:cNvSpPr txBox="1"/>
          <p:nvPr/>
        </p:nvSpPr>
        <p:spPr>
          <a:xfrm>
            <a:off x="1832349" y="953183"/>
            <a:ext cx="6845119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10-11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월 상관관계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히트맵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9721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결과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고려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euclidean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7E75CF-AA54-AD80-C6EA-0F68BA72C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91" y="1949564"/>
            <a:ext cx="3761260" cy="3788229"/>
          </a:xfrm>
          <a:prstGeom prst="rect">
            <a:avLst/>
          </a:prstGeom>
        </p:spPr>
      </p:pic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54169800-BB29-BF4D-6F88-8EAE6207824E}"/>
              </a:ext>
            </a:extLst>
          </p:cNvPr>
          <p:cNvSpPr/>
          <p:nvPr/>
        </p:nvSpPr>
        <p:spPr>
          <a:xfrm>
            <a:off x="5862080" y="2374355"/>
            <a:ext cx="5560947" cy="3363438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B9314-3353-7D0D-BD2C-CE9B829901AE}"/>
              </a:ext>
            </a:extLst>
          </p:cNvPr>
          <p:cNvSpPr txBox="1"/>
          <p:nvPr/>
        </p:nvSpPr>
        <p:spPr>
          <a:xfrm>
            <a:off x="5862080" y="2724877"/>
            <a:ext cx="5643135" cy="258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1~5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까지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발전량과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상관관계를 구해보면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나누기 전에는 자외선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/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고도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/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예측량이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0.8-0.9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사이로 매우 높았으나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클러스터로 나눈 후에는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0.2-0.5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사이로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급격하게 감소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하였음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00E84-97CC-E5F4-F16D-C4A81E36B60D}"/>
              </a:ext>
            </a:extLst>
          </p:cNvPr>
          <p:cNvSpPr txBox="1"/>
          <p:nvPr/>
        </p:nvSpPr>
        <p:spPr>
          <a:xfrm>
            <a:off x="2796686" y="5639277"/>
            <a:ext cx="2776440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trike="sngStrike" dirty="0">
                <a:solidFill>
                  <a:schemeClr val="bg1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그림이 좀</a:t>
            </a:r>
            <a:r>
              <a:rPr kumimoji="0" lang="ko-KR" altLang="en-US" sz="1600" b="0" i="0" u="none" strike="sng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작죠</a:t>
            </a:r>
            <a:r>
              <a:rPr kumimoji="0" lang="en-US" altLang="ko-KR" sz="1600" b="0" i="0" u="none" strike="sng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r>
              <a:rPr lang="ko-KR" altLang="en-US" sz="1600" strike="sngStrike" dirty="0">
                <a:solidFill>
                  <a:schemeClr val="bg1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kumimoji="0" lang="ko-KR" altLang="en-US" sz="1600" b="0" i="0" u="none" strike="sng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쩔수</a:t>
            </a:r>
            <a:r>
              <a:rPr kumimoji="0" lang="ko-KR" altLang="en-US" sz="1600" b="0" i="0" u="none" strike="sng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입니다</a:t>
            </a:r>
            <a:r>
              <a:rPr lang="en-US" altLang="ko-KR" sz="1600" strike="sngStrike" dirty="0">
                <a:solidFill>
                  <a:schemeClr val="bg1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~</a:t>
            </a:r>
            <a:endParaRPr kumimoji="0" lang="ko-KR" altLang="en-US" sz="1600" b="0" i="0" u="none" strike="sng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3730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 결과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고려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euclidean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7E75CF-AA54-AD80-C6EA-0F68BA72C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91" y="1949564"/>
            <a:ext cx="3761260" cy="3788229"/>
          </a:xfrm>
          <a:prstGeom prst="rect">
            <a:avLst/>
          </a:prstGeom>
        </p:spPr>
      </p:pic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54169800-BB29-BF4D-6F88-8EAE6207824E}"/>
              </a:ext>
            </a:extLst>
          </p:cNvPr>
          <p:cNvSpPr/>
          <p:nvPr/>
        </p:nvSpPr>
        <p:spPr>
          <a:xfrm>
            <a:off x="5862080" y="2374355"/>
            <a:ext cx="5560947" cy="3363438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B9314-3353-7D0D-BD2C-CE9B829901AE}"/>
              </a:ext>
            </a:extLst>
          </p:cNvPr>
          <p:cNvSpPr txBox="1"/>
          <p:nvPr/>
        </p:nvSpPr>
        <p:spPr>
          <a:xfrm>
            <a:off x="5862080" y="2724877"/>
            <a:ext cx="5643135" cy="258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클러스터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1~5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까지 발전량과 상관관계를 구해보면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나누기 전에는 자외선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/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고도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/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예측량이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0.8-0.9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사이로 매우 높았으나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나눈 후에는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0.2-0.5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사이로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급격하게 감소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하였음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00E84-97CC-E5F4-F16D-C4A81E36B60D}"/>
              </a:ext>
            </a:extLst>
          </p:cNvPr>
          <p:cNvSpPr txBox="1"/>
          <p:nvPr/>
        </p:nvSpPr>
        <p:spPr>
          <a:xfrm>
            <a:off x="2796686" y="5639277"/>
            <a:ext cx="2776440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sng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그림이 좀 작죠</a:t>
            </a:r>
            <a:r>
              <a:rPr kumimoji="0" lang="en-US" altLang="ko-KR" sz="1600" b="0" i="0" u="none" strike="sng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  <a:r>
              <a:rPr kumimoji="0" lang="ko-KR" altLang="en-US" sz="1600" b="0" i="0" u="none" strike="sng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1600" b="0" i="0" u="none" strike="sng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쩔수</a:t>
            </a:r>
            <a:r>
              <a:rPr kumimoji="0" lang="ko-KR" altLang="en-US" sz="1600" b="0" i="0" u="none" strike="sng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입니다</a:t>
            </a:r>
            <a:r>
              <a:rPr kumimoji="0" lang="en-US" altLang="ko-KR" sz="1600" b="0" i="0" u="none" strike="sng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~</a:t>
            </a:r>
            <a:endParaRPr kumimoji="0" lang="ko-KR" altLang="en-US" sz="1600" b="0" i="0" u="none" strike="sng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58453-0A18-22C7-FAA6-EBF78082C0B2}"/>
              </a:ext>
            </a:extLst>
          </p:cNvPr>
          <p:cNvSpPr/>
          <p:nvPr/>
        </p:nvSpPr>
        <p:spPr>
          <a:xfrm>
            <a:off x="-27417" y="1584000"/>
            <a:ext cx="12350046" cy="54263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52B9A8-8006-AF15-6002-2E554D3572D8}"/>
              </a:ext>
            </a:extLst>
          </p:cNvPr>
          <p:cNvSpPr/>
          <p:nvPr/>
        </p:nvSpPr>
        <p:spPr>
          <a:xfrm>
            <a:off x="8120957" y="-410500"/>
            <a:ext cx="4201671" cy="19903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CD0F818-C797-029E-E929-B14766D94E99}"/>
              </a:ext>
            </a:extLst>
          </p:cNvPr>
          <p:cNvSpPr/>
          <p:nvPr/>
        </p:nvSpPr>
        <p:spPr>
          <a:xfrm>
            <a:off x="1723463" y="2943489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838AE-12C6-5B69-E922-0F40887C649A}"/>
              </a:ext>
            </a:extLst>
          </p:cNvPr>
          <p:cNvSpPr txBox="1"/>
          <p:nvPr/>
        </p:nvSpPr>
        <p:spPr>
          <a:xfrm>
            <a:off x="2297575" y="3061001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상관관계가 극단적으로 높지 않기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때문에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해당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방법과 통째로 모델에 넣는 방법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가지 모두 시도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191D0B-A840-65C2-DD82-E27240AF0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36" b="99482" l="2005" r="94737">
                        <a14:foregroundMark x1="12782" y1="30311" x2="8020" y2="40155"/>
                        <a14:foregroundMark x1="11779" y1="33679" x2="9524" y2="44560"/>
                        <a14:foregroundMark x1="4762" y1="44301" x2="3759" y2="51295"/>
                        <a14:foregroundMark x1="11529" y1="89637" x2="12782" y2="95078"/>
                        <a14:foregroundMark x1="32080" y1="97150" x2="37093" y2="98705"/>
                        <a14:foregroundMark x1="34837" y1="93523" x2="53634" y2="96632"/>
                        <a14:foregroundMark x1="55138" y1="96632" x2="65414" y2="98187"/>
                        <a14:foregroundMark x1="55138" y1="33938" x2="59649" y2="36010"/>
                        <a14:foregroundMark x1="55890" y1="33161" x2="58897" y2="38601"/>
                        <a14:foregroundMark x1="52381" y1="35233" x2="42857" y2="37824"/>
                        <a14:foregroundMark x1="35589" y1="35492" x2="54386" y2="33161"/>
                        <a14:foregroundMark x1="52381" y1="31606" x2="66165" y2="33161"/>
                        <a14:foregroundMark x1="55388" y1="35492" x2="66416" y2="36788"/>
                        <a14:foregroundMark x1="38346" y1="37565" x2="57393" y2="38342"/>
                        <a14:foregroundMark x1="67669" y1="36269" x2="79950" y2="36269"/>
                        <a14:foregroundMark x1="66416" y1="39378" x2="80702" y2="39896"/>
                        <a14:foregroundMark x1="66917" y1="36010" x2="81454" y2="31606"/>
                        <a14:foregroundMark x1="67669" y1="31865" x2="82206" y2="30052"/>
                        <a14:foregroundMark x1="81704" y1="30829" x2="88221" y2="32902"/>
                        <a14:foregroundMark x1="82456" y1="38342" x2="90977" y2="37047"/>
                        <a14:foregroundMark x1="95238" y1="34715" x2="95238" y2="36269"/>
                        <a14:foregroundMark x1="35589" y1="6736" x2="51128" y2="9067"/>
                        <a14:foregroundMark x1="34336" y1="94819" x2="50125" y2="94819"/>
                        <a14:foregroundMark x1="56892" y1="94819" x2="68922" y2="94301"/>
                        <a14:foregroundMark x1="68421" y1="97927" x2="69674" y2="98187"/>
                        <a14:foregroundMark x1="31830" y1="98187" x2="20301" y2="99482"/>
                        <a14:foregroundMark x1="15038" y1="99482" x2="6266" y2="98705"/>
                        <a14:foregroundMark x1="2005" y1="81606" x2="2757" y2="91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6" y="4013880"/>
            <a:ext cx="2964990" cy="286838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400D72-E583-C0C3-F993-5DB198BBEA47}"/>
              </a:ext>
            </a:extLst>
          </p:cNvPr>
          <p:cNvSpPr/>
          <p:nvPr/>
        </p:nvSpPr>
        <p:spPr>
          <a:xfrm>
            <a:off x="6744832" y="-525675"/>
            <a:ext cx="1376124" cy="1199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434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19578-66F0-3B99-2418-CD65E4A7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03" y="1598356"/>
            <a:ext cx="10552685" cy="3081599"/>
          </a:xfrm>
          <a:prstGeom prst="rect">
            <a:avLst/>
          </a:prstGeom>
        </p:spPr>
      </p:pic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72138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2297578" y="503386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예측을 진행하려면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해당 날짜가 어느 클러스터에 속하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는지 먼저 판단 해야함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D07BF32-7E94-8713-43B6-27E631293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980" l="1719" r="95000">
                        <a14:foregroundMark x1="38438" y1="43673" x2="40625" y2="40408"/>
                        <a14:foregroundMark x1="19844" y1="46939" x2="24531" y2="52041"/>
                        <a14:foregroundMark x1="32188" y1="84082" x2="49063" y2="90000"/>
                        <a14:foregroundMark x1="34219" y1="87347" x2="32500" y2="98980"/>
                        <a14:foregroundMark x1="46406" y1="93878" x2="69219" y2="95102"/>
                        <a14:foregroundMark x1="59219" y1="89592" x2="85781" y2="90000"/>
                        <a14:foregroundMark x1="67188" y1="83469" x2="91250" y2="86735"/>
                        <a14:foregroundMark x1="88750" y1="79592" x2="95000" y2="91224"/>
                        <a14:foregroundMark x1="49063" y1="39388" x2="66719" y2="41429"/>
                        <a14:foregroundMark x1="40625" y1="44286" x2="16875" y2="45306"/>
                        <a14:foregroundMark x1="19063" y1="41429" x2="14375" y2="41429"/>
                        <a14:foregroundMark x1="20313" y1="39796" x2="60469" y2="37143"/>
                        <a14:foregroundMark x1="58750" y1="35918" x2="68906" y2="35510"/>
                        <a14:foregroundMark x1="52812" y1="45306" x2="43594" y2="45306"/>
                        <a14:foregroundMark x1="7904" y1="3852" x2="7656" y2="2857"/>
                        <a14:foregroundMark x1="7134" y1="17064" x2="5759" y2="14934"/>
                        <a14:foregroundMark x1="12075" y1="22898" x2="15156" y2="27755"/>
                        <a14:foregroundMark x1="12298" y1="5775" x2="13095" y2="4357"/>
                        <a14:foregroundMark x1="3915" y1="12702" x2="3750" y2="12857"/>
                        <a14:foregroundMark x1="12656" y1="4490" x2="11964" y2="5140"/>
                        <a14:foregroundMark x1="14535" y1="25714" x2="15156" y2="27755"/>
                        <a14:foregroundMark x1="13281" y1="21588" x2="13667" y2="22857"/>
                        <a14:foregroundMark x1="5883" y1="16497" x2="2188" y2="11224"/>
                        <a14:foregroundMark x1="5963" y1="4521" x2="6184" y2="3997"/>
                        <a14:foregroundMark x1="5596" y1="5393" x2="5770" y2="4981"/>
                        <a14:foregroundMark x1="2969" y1="11633" x2="3066" y2="11402"/>
                        <a14:foregroundMark x1="3525" y1="12105" x2="2973" y2="14270"/>
                        <a14:foregroundMark x1="5469" y1="4490" x2="5224" y2="5450"/>
                        <a14:foregroundMark x1="4550" y1="15840" x2="5518" y2="17041"/>
                        <a14:foregroundMark x1="2969" y1="13878" x2="3814" y2="14927"/>
                        <a14:foregroundMark x1="6199" y1="4829" x2="6360" y2="4407"/>
                        <a14:foregroundMark x1="2969" y1="13265" x2="3454" y2="11997"/>
                        <a14:foregroundMark x1="3626" y1="5690" x2="3641" y2="5342"/>
                        <a14:foregroundMark x1="3481" y1="9008" x2="3615" y2="5938"/>
                        <a14:foregroundMark x1="6034" y1="3343" x2="7656" y2="1224"/>
                        <a14:foregroundMark x1="5548" y1="3978" x2="5949" y2="3454"/>
                        <a14:foregroundMark x1="4317" y1="5586" x2="5475" y2="4073"/>
                        <a14:foregroundMark x1="5806" y1="3120" x2="8906" y2="204"/>
                        <a14:foregroundMark x1="5262" y1="3632" x2="5674" y2="3245"/>
                        <a14:foregroundMark x1="15738" y1="2159" x2="17344" y2="2245"/>
                        <a14:foregroundMark x1="9688" y1="1837" x2="11626" y2="1940"/>
                        <a14:foregroundMark x1="3175" y1="7083" x2="1719" y2="8367"/>
                        <a14:foregroundMark x1="5723" y1="4836" x2="4987" y2="5485"/>
                        <a14:foregroundMark x1="6319" y1="4311" x2="6010" y2="4583"/>
                        <a14:foregroundMark x1="7969" y1="2857" x2="7084" y2="3638"/>
                        <a14:backgroundMark x1="13594" y1="14082" x2="8438" y2="11837"/>
                        <a14:backgroundMark x1="10938" y1="15102" x2="14375" y2="20612"/>
                        <a14:backgroundMark x1="9688" y1="26122" x2="4688" y2="20000"/>
                        <a14:backgroundMark x1="12656" y1="24490" x2="9688" y2="22245"/>
                        <a14:backgroundMark x1="8438" y1="22245" x2="6406" y2="20000"/>
                        <a14:backgroundMark x1="1250" y1="18367" x2="781" y2="11837"/>
                        <a14:backgroundMark x1="781" y1="5714" x2="781" y2="2449"/>
                        <a14:backgroundMark x1="2500" y1="4694" x2="6406" y2="204"/>
                        <a14:backgroundMark x1="11875" y1="1429" x2="16094" y2="1429"/>
                        <a14:backgroundMark x1="9219" y1="8571" x2="7969" y2="10204"/>
                        <a14:backgroundMark x1="10938" y1="8980" x2="7656" y2="6327"/>
                        <a14:backgroundMark x1="10938" y1="7347" x2="7187" y2="6327"/>
                        <a14:backgroundMark x1="13125" y1="7347" x2="5000" y2="8571"/>
                        <a14:backgroundMark x1="6719" y1="10816" x2="3750" y2="12449"/>
                        <a14:backgroundMark x1="8438" y1="9592" x2="6406" y2="6939"/>
                        <a14:backgroundMark x1="5938" y1="7347" x2="5469" y2="8980"/>
                        <a14:backgroundMark x1="4688" y1="19592" x2="9219" y2="21837"/>
                        <a14:backgroundMark x1="5000" y1="18367" x2="1719" y2="15102"/>
                        <a14:backgroundMark x1="4219" y1="18980" x2="9688" y2="22245"/>
                        <a14:backgroundMark x1="13594" y1="22857" x2="13594" y2="2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55" y="5167312"/>
            <a:ext cx="2208245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544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19578-66F0-3B99-2418-CD65E4A7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03" y="1598356"/>
            <a:ext cx="10552685" cy="3081599"/>
          </a:xfrm>
          <a:prstGeom prst="rect">
            <a:avLst/>
          </a:prstGeom>
        </p:spPr>
      </p:pic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72138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2297578" y="5259644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앞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서 진행한 것과 같은 방식을 사용하기로 결정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D07BF32-7E94-8713-43B6-27E631293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980" l="1719" r="95000">
                        <a14:foregroundMark x1="38438" y1="43673" x2="40625" y2="40408"/>
                        <a14:foregroundMark x1="19844" y1="46939" x2="24531" y2="52041"/>
                        <a14:foregroundMark x1="32188" y1="84082" x2="49063" y2="90000"/>
                        <a14:foregroundMark x1="34219" y1="87347" x2="32500" y2="98980"/>
                        <a14:foregroundMark x1="46406" y1="93878" x2="69219" y2="95102"/>
                        <a14:foregroundMark x1="59219" y1="89592" x2="85781" y2="90000"/>
                        <a14:foregroundMark x1="67188" y1="83469" x2="91250" y2="86735"/>
                        <a14:foregroundMark x1="88750" y1="79592" x2="95000" y2="91224"/>
                        <a14:foregroundMark x1="49063" y1="39388" x2="66719" y2="41429"/>
                        <a14:foregroundMark x1="40625" y1="44286" x2="16875" y2="45306"/>
                        <a14:foregroundMark x1="19063" y1="41429" x2="14375" y2="41429"/>
                        <a14:foregroundMark x1="20313" y1="39796" x2="60469" y2="37143"/>
                        <a14:foregroundMark x1="58750" y1="35918" x2="68906" y2="35510"/>
                        <a14:foregroundMark x1="52812" y1="45306" x2="43594" y2="45306"/>
                        <a14:foregroundMark x1="7904" y1="3852" x2="7656" y2="2857"/>
                        <a14:foregroundMark x1="7134" y1="17064" x2="5759" y2="14934"/>
                        <a14:foregroundMark x1="12075" y1="22898" x2="15156" y2="27755"/>
                        <a14:foregroundMark x1="12298" y1="5775" x2="13095" y2="4357"/>
                        <a14:foregroundMark x1="3915" y1="12702" x2="3750" y2="12857"/>
                        <a14:foregroundMark x1="12656" y1="4490" x2="11964" y2="5140"/>
                        <a14:foregroundMark x1="14535" y1="25714" x2="15156" y2="27755"/>
                        <a14:foregroundMark x1="13281" y1="21588" x2="13667" y2="22857"/>
                        <a14:foregroundMark x1="5883" y1="16497" x2="2188" y2="11224"/>
                        <a14:foregroundMark x1="5963" y1="4521" x2="6184" y2="3997"/>
                        <a14:foregroundMark x1="5596" y1="5393" x2="5770" y2="4981"/>
                        <a14:foregroundMark x1="2969" y1="11633" x2="3066" y2="11402"/>
                        <a14:foregroundMark x1="3525" y1="12105" x2="2973" y2="14270"/>
                        <a14:foregroundMark x1="5469" y1="4490" x2="5224" y2="5450"/>
                        <a14:foregroundMark x1="4550" y1="15840" x2="5518" y2="17041"/>
                        <a14:foregroundMark x1="2969" y1="13878" x2="3814" y2="14927"/>
                        <a14:foregroundMark x1="6199" y1="4829" x2="6360" y2="4407"/>
                        <a14:foregroundMark x1="2969" y1="13265" x2="3454" y2="11997"/>
                        <a14:foregroundMark x1="3626" y1="5690" x2="3641" y2="5342"/>
                        <a14:foregroundMark x1="3481" y1="9008" x2="3615" y2="5938"/>
                        <a14:foregroundMark x1="6034" y1="3343" x2="7656" y2="1224"/>
                        <a14:foregroundMark x1="5548" y1="3978" x2="5949" y2="3454"/>
                        <a14:foregroundMark x1="4317" y1="5586" x2="5475" y2="4073"/>
                        <a14:foregroundMark x1="5806" y1="3120" x2="8906" y2="204"/>
                        <a14:foregroundMark x1="5262" y1="3632" x2="5674" y2="3245"/>
                        <a14:foregroundMark x1="15738" y1="2159" x2="17344" y2="2245"/>
                        <a14:foregroundMark x1="9688" y1="1837" x2="11626" y2="1940"/>
                        <a14:foregroundMark x1="3175" y1="7083" x2="1719" y2="8367"/>
                        <a14:foregroundMark x1="5723" y1="4836" x2="4987" y2="5485"/>
                        <a14:foregroundMark x1="6319" y1="4311" x2="6010" y2="4583"/>
                        <a14:foregroundMark x1="7969" y1="2857" x2="7084" y2="3638"/>
                        <a14:backgroundMark x1="13594" y1="14082" x2="8438" y2="11837"/>
                        <a14:backgroundMark x1="10938" y1="15102" x2="14375" y2="20612"/>
                        <a14:backgroundMark x1="9688" y1="26122" x2="4688" y2="20000"/>
                        <a14:backgroundMark x1="12656" y1="24490" x2="9688" y2="22245"/>
                        <a14:backgroundMark x1="8438" y1="22245" x2="6406" y2="20000"/>
                        <a14:backgroundMark x1="1250" y1="18367" x2="781" y2="11837"/>
                        <a14:backgroundMark x1="781" y1="5714" x2="781" y2="2449"/>
                        <a14:backgroundMark x1="2500" y1="4694" x2="6406" y2="204"/>
                        <a14:backgroundMark x1="11875" y1="1429" x2="16094" y2="1429"/>
                        <a14:backgroundMark x1="9219" y1="8571" x2="7969" y2="10204"/>
                        <a14:backgroundMark x1="10938" y1="8980" x2="7656" y2="6327"/>
                        <a14:backgroundMark x1="10938" y1="7347" x2="7187" y2="6327"/>
                        <a14:backgroundMark x1="13125" y1="7347" x2="5000" y2="8571"/>
                        <a14:backgroundMark x1="6719" y1="10816" x2="3750" y2="12449"/>
                        <a14:backgroundMark x1="8438" y1="9592" x2="6406" y2="6939"/>
                        <a14:backgroundMark x1="5938" y1="7347" x2="5469" y2="8980"/>
                        <a14:backgroundMark x1="4688" y1="19592" x2="9219" y2="21837"/>
                        <a14:backgroundMark x1="5000" y1="18367" x2="1719" y2="15102"/>
                        <a14:backgroundMark x1="4219" y1="18980" x2="9688" y2="22245"/>
                        <a14:backgroundMark x1="13594" y1="22857" x2="13594" y2="2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55" y="5167312"/>
            <a:ext cx="2208245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990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시계열 클러스터링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2297578" y="5059107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시점 별로 클러스터 열을 추가하고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이를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Y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변수로 분류모델에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fitting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CB21C3-361C-8283-2D86-724E28973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04" y="2127668"/>
            <a:ext cx="9700727" cy="22861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153DEE-F20A-051B-6BCA-90CBBD2FA32E}"/>
              </a:ext>
            </a:extLst>
          </p:cNvPr>
          <p:cNvSpPr/>
          <p:nvPr/>
        </p:nvSpPr>
        <p:spPr>
          <a:xfrm>
            <a:off x="10440955" y="2127668"/>
            <a:ext cx="501741" cy="2286159"/>
          </a:xfrm>
          <a:prstGeom prst="rect">
            <a:avLst/>
          </a:prstGeom>
          <a:noFill/>
          <a:ln w="5715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2269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2297578" y="506904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시점 별로 클러스터 열을 추가하고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변수로 분류모델에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fitting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CB21C3-361C-8283-2D86-724E28973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04" y="2127668"/>
            <a:ext cx="9700727" cy="22861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153DEE-F20A-051B-6BCA-90CBBD2FA32E}"/>
              </a:ext>
            </a:extLst>
          </p:cNvPr>
          <p:cNvSpPr/>
          <p:nvPr/>
        </p:nvSpPr>
        <p:spPr>
          <a:xfrm>
            <a:off x="10440955" y="2127668"/>
            <a:ext cx="501741" cy="2286159"/>
          </a:xfrm>
          <a:prstGeom prst="rect">
            <a:avLst/>
          </a:prstGeom>
          <a:noFill/>
          <a:ln w="5715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C08A9D-8E6F-FF18-5BDE-577E1C25D6E3}"/>
              </a:ext>
            </a:extLst>
          </p:cNvPr>
          <p:cNvSpPr/>
          <p:nvPr/>
        </p:nvSpPr>
        <p:spPr>
          <a:xfrm>
            <a:off x="-27417" y="1567656"/>
            <a:ext cx="12350046" cy="54263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35B7E5-9C48-C931-382D-5BEFE2260E5D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2E134-2847-BD31-967B-F68497309989}"/>
              </a:ext>
            </a:extLst>
          </p:cNvPr>
          <p:cNvSpPr txBox="1"/>
          <p:nvPr/>
        </p:nvSpPr>
        <p:spPr>
          <a:xfrm>
            <a:off x="2297578" y="1799079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하루 단위를 행으로 만드는 방법과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시간 단위를 행으로 만드는 방법 두 가지 모두 시도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1B407-E2E0-5F52-58AC-A825C294E00D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시계열 클러스터링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269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2297578" y="506904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시점 별로 클러스터 열을 추가하고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변수로 분류모델에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fitting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CB21C3-361C-8283-2D86-724E28973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04" y="2127668"/>
            <a:ext cx="9700727" cy="22861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153DEE-F20A-051B-6BCA-90CBBD2FA32E}"/>
              </a:ext>
            </a:extLst>
          </p:cNvPr>
          <p:cNvSpPr/>
          <p:nvPr/>
        </p:nvSpPr>
        <p:spPr>
          <a:xfrm>
            <a:off x="10440955" y="2127668"/>
            <a:ext cx="501741" cy="2286159"/>
          </a:xfrm>
          <a:prstGeom prst="rect">
            <a:avLst/>
          </a:prstGeom>
          <a:noFill/>
          <a:ln w="5715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C08A9D-8E6F-FF18-5BDE-577E1C25D6E3}"/>
              </a:ext>
            </a:extLst>
          </p:cNvPr>
          <p:cNvSpPr/>
          <p:nvPr/>
        </p:nvSpPr>
        <p:spPr>
          <a:xfrm>
            <a:off x="-27417" y="1567656"/>
            <a:ext cx="12350046" cy="54263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35B7E5-9C48-C931-382D-5BEFE2260E5D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2E134-2847-BD31-967B-F68497309989}"/>
              </a:ext>
            </a:extLst>
          </p:cNvPr>
          <p:cNvSpPr txBox="1"/>
          <p:nvPr/>
        </p:nvSpPr>
        <p:spPr>
          <a:xfrm>
            <a:off x="2297578" y="1799079"/>
            <a:ext cx="7596844" cy="20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하루 단위를 행으로 만드는 방법과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시간 단위를 행으로 만드는 방법 두 가지 모두 시도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두 방법 모두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accuracy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기준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0.5~0.55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사이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로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그렇게 성능이 좋지 않았음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0A689-099F-056F-814B-5A0B3C3408CE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시계열 클러스터링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571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2297578" y="506904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시점 별로 클러스터 열을 추가하고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Y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변수로 분류모델에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fitting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CB21C3-361C-8283-2D86-724E28973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04" y="2127668"/>
            <a:ext cx="9700727" cy="22861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153DEE-F20A-051B-6BCA-90CBBD2FA32E}"/>
              </a:ext>
            </a:extLst>
          </p:cNvPr>
          <p:cNvSpPr/>
          <p:nvPr/>
        </p:nvSpPr>
        <p:spPr>
          <a:xfrm>
            <a:off x="10440955" y="2127668"/>
            <a:ext cx="501741" cy="2286159"/>
          </a:xfrm>
          <a:prstGeom prst="rect">
            <a:avLst/>
          </a:prstGeom>
          <a:noFill/>
          <a:ln w="5715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C08A9D-8E6F-FF18-5BDE-577E1C25D6E3}"/>
              </a:ext>
            </a:extLst>
          </p:cNvPr>
          <p:cNvSpPr/>
          <p:nvPr/>
        </p:nvSpPr>
        <p:spPr>
          <a:xfrm>
            <a:off x="-27417" y="1567656"/>
            <a:ext cx="12350046" cy="54263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35B7E5-9C48-C931-382D-5BEFE2260E5D}"/>
              </a:ext>
            </a:extLst>
          </p:cNvPr>
          <p:cNvSpPr/>
          <p:nvPr/>
        </p:nvSpPr>
        <p:spPr>
          <a:xfrm>
            <a:off x="7019749" y="-410500"/>
            <a:ext cx="5302880" cy="19903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2E134-2847-BD31-967B-F68497309989}"/>
              </a:ext>
            </a:extLst>
          </p:cNvPr>
          <p:cNvSpPr txBox="1"/>
          <p:nvPr/>
        </p:nvSpPr>
        <p:spPr>
          <a:xfrm>
            <a:off x="2297578" y="1799079"/>
            <a:ext cx="7596844" cy="20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하루 단위를 행으로 만드는 방법과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시간 단위를 행으로 만드는 방법 두 가지 모두 시도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두 방법 모두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accuracy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기준 </a:t>
            </a:r>
            <a:r>
              <a:rPr lang="en-US" altLang="ko-KR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0.5~0.55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사이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로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그렇게 성능이 좋지 않았음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8E3341-9D08-6D32-4614-B8129F22F8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81977" y="3850374"/>
            <a:ext cx="432297" cy="4322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968EE0-F9A8-59E0-1801-BA4E6299DC17}"/>
              </a:ext>
            </a:extLst>
          </p:cNvPr>
          <p:cNvSpPr txBox="1"/>
          <p:nvPr/>
        </p:nvSpPr>
        <p:spPr>
          <a:xfrm>
            <a:off x="2297578" y="4476965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특정 클러스터로 구분하는 것보다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각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클러스터에 속할 확률을 가중치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로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예측량에 곱해주기로 결정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F2F8E-22E6-122A-E7EE-7B65A587900C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시계열 클러스터링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5495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49" y="953183"/>
            <a:ext cx="681020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+LGBM </a:t>
            </a: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결과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D931A071-AB99-797D-24AD-5E29E55246DD}"/>
              </a:ext>
            </a:extLst>
          </p:cNvPr>
          <p:cNvSpPr/>
          <p:nvPr/>
        </p:nvSpPr>
        <p:spPr>
          <a:xfrm>
            <a:off x="1721384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8F499-F82B-5635-DDF8-0002FD8137E8}"/>
              </a:ext>
            </a:extLst>
          </p:cNvPr>
          <p:cNvSpPr txBox="1"/>
          <p:nvPr/>
        </p:nvSpPr>
        <p:spPr>
          <a:xfrm>
            <a:off x="2297578" y="5292986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성능은 거기서 거기인 것으로 밝혀 졌음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83DC11-19E5-A2B4-6B7A-F4F9C4793973}"/>
              </a:ext>
            </a:extLst>
          </p:cNvPr>
          <p:cNvGrpSpPr/>
          <p:nvPr/>
        </p:nvGrpSpPr>
        <p:grpSpPr>
          <a:xfrm>
            <a:off x="2827179" y="1777326"/>
            <a:ext cx="6537648" cy="2884208"/>
            <a:chOff x="186599" y="1716217"/>
            <a:chExt cx="11818802" cy="40963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7070292-9D1F-1AE8-2C9F-5D67FF42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599" y="1716217"/>
              <a:ext cx="5753903" cy="40867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0C8499-0CF7-FA92-9678-6B4C9E65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498" y="1716217"/>
              <a:ext cx="5753903" cy="4096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6645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51BA2741-753D-0180-8C02-CBFEA40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353876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0BADA-7AE3-2BE5-B9AB-CB01D7608BD4}"/>
              </a:ext>
            </a:extLst>
          </p:cNvPr>
          <p:cNvSpPr txBox="1"/>
          <p:nvPr/>
        </p:nvSpPr>
        <p:spPr>
          <a:xfrm>
            <a:off x="1832350" y="953183"/>
            <a:ext cx="56564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구조적 베이지안 시계열 방법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(BSTS)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614A912D-8C38-9795-2879-620B3E98F216}"/>
              </a:ext>
            </a:extLst>
          </p:cNvPr>
          <p:cNvSpPr/>
          <p:nvPr/>
        </p:nvSpPr>
        <p:spPr>
          <a:xfrm>
            <a:off x="1722295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382FF-647D-D557-1390-4DECF4A823A3}"/>
              </a:ext>
            </a:extLst>
          </p:cNvPr>
          <p:cNvSpPr txBox="1"/>
          <p:nvPr/>
        </p:nvSpPr>
        <p:spPr>
          <a:xfrm>
            <a:off x="1787611" y="1597064"/>
            <a:ext cx="381453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구조적 베이지안 시계열 방법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9667C-C953-94AC-C176-189747C00765}"/>
              </a:ext>
            </a:extLst>
          </p:cNvPr>
          <p:cNvSpPr txBox="1"/>
          <p:nvPr/>
        </p:nvSpPr>
        <p:spPr>
          <a:xfrm>
            <a:off x="2297578" y="2128215"/>
            <a:ext cx="7596844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추세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계절성 뿐만 아니라 회귀연산자를 통해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서로 다른 시계열 데이터 간의 상관관계도 반영할 수 </a:t>
            </a: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있는 시계열 모델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16F0EA-F9F9-8F00-0D6A-B9D46267C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052" y="3468834"/>
            <a:ext cx="4523895" cy="322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16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메이플스토리"/>
        <a:ea typeface="메이플스토리"/>
        <a:cs typeface=""/>
      </a:majorFont>
      <a:minorFont>
        <a:latin typeface="나눔손글씨 중학생"/>
        <a:ea typeface="나눔손글씨 중학생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2D8B14F8E049048BC9164E828E84805" ma:contentTypeVersion="9" ma:contentTypeDescription="새 문서를 만듭니다." ma:contentTypeScope="" ma:versionID="286ba8d9e9f68e42f3347afc76e2fa9a">
  <xsd:schema xmlns:xsd="http://www.w3.org/2001/XMLSchema" xmlns:xs="http://www.w3.org/2001/XMLSchema" xmlns:p="http://schemas.microsoft.com/office/2006/metadata/properties" xmlns:ns3="8d620716-890e-4613-81a2-532350869250" targetNamespace="http://schemas.microsoft.com/office/2006/metadata/properties" ma:root="true" ma:fieldsID="492d7b653fb32774d5ff5a598befdb46" ns3:_="">
    <xsd:import namespace="8d620716-890e-4613-81a2-5323508692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620716-890e-4613-81a2-5323508692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96C255-C1C2-4715-B94F-7FA8DDFA6B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620716-890e-4613-81a2-5323508692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C0D337-F716-4679-8D72-6E6CB56DF7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D679AF-DE3B-4375-957A-F01EC7A22138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8d620716-890e-4613-81a2-532350869250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3026</TotalTime>
  <Words>5529</Words>
  <Application>Microsoft Office PowerPoint</Application>
  <PresentationFormat>와이드스크린</PresentationFormat>
  <Paragraphs>1053</Paragraphs>
  <Slides>143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143</vt:i4>
      </vt:variant>
    </vt:vector>
  </HeadingPairs>
  <TitlesOfParts>
    <vt:vector size="152" baseType="lpstr">
      <vt:lpstr>나눔손글씨 중학생</vt:lpstr>
      <vt:lpstr>Maplestory OTF</vt:lpstr>
      <vt:lpstr>Maplestory OTF Light</vt:lpstr>
      <vt:lpstr>Arial</vt:lpstr>
      <vt:lpstr>나눔스퀘어_ac</vt:lpstr>
      <vt:lpstr>맑은 고딕</vt:lpstr>
      <vt:lpstr>메이플스토리</vt:lpstr>
      <vt:lpstr>Cambria Math</vt:lpstr>
      <vt:lpstr>Office 테마</vt:lpstr>
      <vt:lpstr>예측 기상&amp;발전량을 활용한 태양광 발전량 예측</vt:lpstr>
      <vt:lpstr>목차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PowerPoint 프레젠테이션</vt:lpstr>
      <vt:lpstr>PowerPoint 프레젠테이션</vt:lpstr>
      <vt:lpstr>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Hyunseo Kim</dc:creator>
  <cp:lastModifiedBy>donghwan kim</cp:lastModifiedBy>
  <cp:revision>170</cp:revision>
  <dcterms:created xsi:type="dcterms:W3CDTF">2021-06-28T22:46:57Z</dcterms:created>
  <dcterms:modified xsi:type="dcterms:W3CDTF">2023-11-17T07:58:14Z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0x010100E2D8B14F8E049048BC9164E828E84805</vt:lpwstr>
  </property>
</Properties>
</file>